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Lst>
  <p:notesMasterIdLst>
    <p:notesMasterId r:id="rId3"/>
  </p:notesMasterIdLst>
  <p:sldIdLst>
    <p:sldId id="313" r:id="rId2"/>
  </p:sldIdLst>
  <p:sldSz cx="48960088" cy="32399288"/>
  <p:notesSz cx="6858000" cy="9144000"/>
  <p:embeddedFontLst>
    <p:embeddedFont>
      <p:font typeface="Calibri" panose="020F0502020204030204" pitchFamily="34" charset="0"/>
      <p:regular r:id="rId4"/>
      <p:bold r:id="rId5"/>
      <p:italic r:id="rId6"/>
      <p:boldItalic r:id="rId7"/>
    </p:embeddedFont>
    <p:embeddedFont>
      <p:font typeface="Calibri Light" panose="020F0302020204030204" pitchFamily="34" charset="0"/>
      <p:regular r:id="rId8"/>
      <p:italic r:id="rId9"/>
    </p:embeddedFont>
    <p:embeddedFont>
      <p:font typeface="Georgia" panose="02040502050405020303" pitchFamily="18" charset="0"/>
      <p:regular r:id="rId10"/>
      <p:bold r:id="rId11"/>
      <p:italic r:id="rId12"/>
      <p:boldItalic r:id="rId1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5421" userDrawn="1">
          <p15:clr>
            <a:srgbClr val="A4A3A4"/>
          </p15:clr>
        </p15:guide>
        <p15:guide id="3" pos="2689" userDrawn="1">
          <p15:clr>
            <a:srgbClr val="A4A3A4"/>
          </p15:clr>
        </p15:guide>
        <p15:guide id="6" orient="horz" pos="1087" userDrawn="1">
          <p15:clr>
            <a:srgbClr val="A4A3A4"/>
          </p15:clr>
        </p15:guide>
        <p15:guide id="7" pos="5259" userDrawn="1">
          <p15:clr>
            <a:srgbClr val="A4A3A4"/>
          </p15:clr>
        </p15:guide>
        <p15:guide id="8" pos="10447" userDrawn="1">
          <p15:clr>
            <a:srgbClr val="5ACBF0"/>
          </p15:clr>
        </p15:guide>
        <p15:guide id="9" pos="7829" userDrawn="1">
          <p15:clr>
            <a:srgbClr val="A4A3A4"/>
          </p15:clr>
        </p15:guide>
        <p15:guide id="10" pos="12993" userDrawn="1">
          <p15:clr>
            <a:srgbClr val="A4A3A4"/>
          </p15:clr>
        </p15:guide>
        <p15:guide id="11" pos="18015" userDrawn="1">
          <p15:clr>
            <a:srgbClr val="A4A3A4"/>
          </p15:clr>
        </p15:guide>
        <p15:guide id="12" pos="20659" userDrawn="1">
          <p15:clr>
            <a:srgbClr val="A4A3A4"/>
          </p15:clr>
        </p15:guide>
        <p15:guide id="13" pos="23131" userDrawn="1">
          <p15:clr>
            <a:srgbClr val="A4A3A4"/>
          </p15:clr>
        </p15:guide>
        <p15:guide id="14" pos="25725" userDrawn="1">
          <p15:clr>
            <a:srgbClr val="A4A3A4"/>
          </p15:clr>
        </p15:guide>
        <p15:guide id="15" pos="28199" userDrawn="1">
          <p15:clr>
            <a:srgbClr val="A4A3A4"/>
          </p15:clr>
        </p15:guide>
        <p15:guide id="16" orient="horz" pos="197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FE9A14-EABE-5092-6E1F-745885BE5920}" name="Ingmar Franken" initials="IF" userId="S::26966ifr@eur.nl::7d76a5ab-3d5b-411a-b8b4-9584a223d1b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randa Christine Lutz" initials="MCL" lastIdx="1" clrIdx="0">
    <p:extLst>
      <p:ext uri="{19B8F6BF-5375-455C-9EA6-DF929625EA0E}">
        <p15:presenceInfo xmlns:p15="http://schemas.microsoft.com/office/powerpoint/2012/main" userId="d80e0be4a6aa9b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E00"/>
    <a:srgbClr val="E1F1F4"/>
    <a:srgbClr val="FBFBFB"/>
    <a:srgbClr val="19535D"/>
    <a:srgbClr val="6B6B6B"/>
    <a:srgbClr val="0D0D0D"/>
    <a:srgbClr val="31092D"/>
    <a:srgbClr val="8DC63F"/>
    <a:srgbClr val="FBE2A3"/>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13" autoAdjust="0"/>
    <p:restoredTop sz="64525" autoAdjust="0"/>
  </p:normalViewPr>
  <p:slideViewPr>
    <p:cSldViewPr snapToGrid="0" showGuides="1">
      <p:cViewPr>
        <p:scale>
          <a:sx n="50" d="100"/>
          <a:sy n="50" d="100"/>
        </p:scale>
        <p:origin x="24" y="-7388"/>
      </p:cViewPr>
      <p:guideLst>
        <p:guide pos="15421"/>
        <p:guide pos="2689"/>
        <p:guide orient="horz" pos="1087"/>
        <p:guide pos="5259"/>
        <p:guide pos="10447"/>
        <p:guide pos="7829"/>
        <p:guide pos="12993"/>
        <p:guide pos="18015"/>
        <p:guide pos="20659"/>
        <p:guide pos="23131"/>
        <p:guide pos="25725"/>
        <p:guide pos="28199"/>
        <p:guide orient="horz" pos="19724"/>
      </p:guideLst>
    </p:cSldViewPr>
  </p:slideViewPr>
  <p:notesTextViewPr>
    <p:cViewPr>
      <p:scale>
        <a:sx n="1" d="1"/>
        <a:sy n="1" d="1"/>
      </p:scale>
      <p:origin x="0" y="-50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presProps" Target="presProps.xml"/><Relationship Id="rId10" Type="http://schemas.openxmlformats.org/officeDocument/2006/relationships/font" Target="fonts/font7.fntdata"/><Relationship Id="rId19" Type="http://schemas.microsoft.com/office/2018/10/relationships/authors" Target="authors.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CB04D-1C75-43E0-9B64-B7DDAA42BB2C}" type="datetimeFigureOut">
              <a:rPr lang="en-US" smtClean="0"/>
              <a:t>8/9/2022</a:t>
            </a:fld>
            <a:endParaRPr lang="en-US"/>
          </a:p>
        </p:txBody>
      </p:sp>
      <p:sp>
        <p:nvSpPr>
          <p:cNvPr id="4" name="Slide Image Placeholder 3"/>
          <p:cNvSpPr>
            <a:spLocks noGrp="1" noRot="1" noChangeAspect="1"/>
          </p:cNvSpPr>
          <p:nvPr>
            <p:ph type="sldImg" idx="2"/>
          </p:nvPr>
        </p:nvSpPr>
        <p:spPr>
          <a:xfrm>
            <a:off x="1098550" y="1143000"/>
            <a:ext cx="46609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C2670-3342-473C-969D-FDFF399F2050}" type="slidenum">
              <a:rPr lang="en-US" smtClean="0"/>
              <a:t>‹#›</a:t>
            </a:fld>
            <a:endParaRPr lang="en-US"/>
          </a:p>
        </p:txBody>
      </p:sp>
    </p:spTree>
    <p:extLst>
      <p:ext uri="{BB962C8B-B14F-4D97-AF65-F5344CB8AC3E}">
        <p14:creationId xmlns:p14="http://schemas.microsoft.com/office/powerpoint/2010/main" val="831749695"/>
      </p:ext>
    </p:extLst>
  </p:cSld>
  <p:clrMap bg1="lt1" tx1="dk1" bg2="lt2" tx2="dk2" accent1="accent1" accent2="accent2" accent3="accent3" accent4="accent4" accent5="accent5" accent6="accent6" hlink="hlink" folHlink="folHlink"/>
  <p:notesStyle>
    <a:lvl1pPr marL="0" algn="l" defTabSz="903908" rtl="0" eaLnBrk="1" latinLnBrk="0" hangingPunct="1">
      <a:defRPr sz="1186" kern="1200">
        <a:solidFill>
          <a:schemeClr val="tx1"/>
        </a:solidFill>
        <a:latin typeface="+mn-lt"/>
        <a:ea typeface="+mn-ea"/>
        <a:cs typeface="+mn-cs"/>
      </a:defRPr>
    </a:lvl1pPr>
    <a:lvl2pPr marL="451954" algn="l" defTabSz="903908" rtl="0" eaLnBrk="1" latinLnBrk="0" hangingPunct="1">
      <a:defRPr sz="1186" kern="1200">
        <a:solidFill>
          <a:schemeClr val="tx1"/>
        </a:solidFill>
        <a:latin typeface="+mn-lt"/>
        <a:ea typeface="+mn-ea"/>
        <a:cs typeface="+mn-cs"/>
      </a:defRPr>
    </a:lvl2pPr>
    <a:lvl3pPr marL="903908" algn="l" defTabSz="903908" rtl="0" eaLnBrk="1" latinLnBrk="0" hangingPunct="1">
      <a:defRPr sz="1186" kern="1200">
        <a:solidFill>
          <a:schemeClr val="tx1"/>
        </a:solidFill>
        <a:latin typeface="+mn-lt"/>
        <a:ea typeface="+mn-ea"/>
        <a:cs typeface="+mn-cs"/>
      </a:defRPr>
    </a:lvl3pPr>
    <a:lvl4pPr marL="1355862" algn="l" defTabSz="903908" rtl="0" eaLnBrk="1" latinLnBrk="0" hangingPunct="1">
      <a:defRPr sz="1186" kern="1200">
        <a:solidFill>
          <a:schemeClr val="tx1"/>
        </a:solidFill>
        <a:latin typeface="+mn-lt"/>
        <a:ea typeface="+mn-ea"/>
        <a:cs typeface="+mn-cs"/>
      </a:defRPr>
    </a:lvl4pPr>
    <a:lvl5pPr marL="1807817" algn="l" defTabSz="903908" rtl="0" eaLnBrk="1" latinLnBrk="0" hangingPunct="1">
      <a:defRPr sz="1186" kern="1200">
        <a:solidFill>
          <a:schemeClr val="tx1"/>
        </a:solidFill>
        <a:latin typeface="+mn-lt"/>
        <a:ea typeface="+mn-ea"/>
        <a:cs typeface="+mn-cs"/>
      </a:defRPr>
    </a:lvl5pPr>
    <a:lvl6pPr marL="2259770" algn="l" defTabSz="903908" rtl="0" eaLnBrk="1" latinLnBrk="0" hangingPunct="1">
      <a:defRPr sz="1186" kern="1200">
        <a:solidFill>
          <a:schemeClr val="tx1"/>
        </a:solidFill>
        <a:latin typeface="+mn-lt"/>
        <a:ea typeface="+mn-ea"/>
        <a:cs typeface="+mn-cs"/>
      </a:defRPr>
    </a:lvl6pPr>
    <a:lvl7pPr marL="2711725" algn="l" defTabSz="903908" rtl="0" eaLnBrk="1" latinLnBrk="0" hangingPunct="1">
      <a:defRPr sz="1186" kern="1200">
        <a:solidFill>
          <a:schemeClr val="tx1"/>
        </a:solidFill>
        <a:latin typeface="+mn-lt"/>
        <a:ea typeface="+mn-ea"/>
        <a:cs typeface="+mn-cs"/>
      </a:defRPr>
    </a:lvl7pPr>
    <a:lvl8pPr marL="3163679" algn="l" defTabSz="903908" rtl="0" eaLnBrk="1" latinLnBrk="0" hangingPunct="1">
      <a:defRPr sz="1186" kern="1200">
        <a:solidFill>
          <a:schemeClr val="tx1"/>
        </a:solidFill>
        <a:latin typeface="+mn-lt"/>
        <a:ea typeface="+mn-ea"/>
        <a:cs typeface="+mn-cs"/>
      </a:defRPr>
    </a:lvl8pPr>
    <a:lvl9pPr marL="3615632" algn="l" defTabSz="903908" rtl="0" eaLnBrk="1" latinLnBrk="0" hangingPunct="1">
      <a:defRPr sz="118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When trying to understand complex behavior like addiction behavior, we turn to study the brain’s activity during tasks that mimic similar behavior. For instance, being unable to respond to an error during performance monitoring has been repeatedly observed in patients with substance use addiction disorder or problems.</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However, a systematic analysis of these error processing deficits measured through event-related potentials was not yet performed. Event-related potentials are brain responses measured through an electroencephalogram (or EEG).</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Therefore, we conducted a meta-analysis to compile studies that measure two brain reactions after error making, called the Error-related negativity or ERN and Error positivity (Pe).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 calculated effect sizes from EEG studies that observed the ERN at the frontal-central electrode and Pe at the central electrode through cognitive tasks like the go-</a:t>
            </a:r>
            <a:r>
              <a:rPr lang="en-US" sz="1800" dirty="0" err="1">
                <a:effectLst/>
                <a:latin typeface="Calibri" panose="020F0502020204030204" pitchFamily="34" charset="0"/>
                <a:ea typeface="Calibri" panose="020F0502020204030204" pitchFamily="34" charset="0"/>
                <a:cs typeface="Arial" panose="020B0604020202020204" pitchFamily="34" charset="0"/>
              </a:rPr>
              <a:t>nogo</a:t>
            </a:r>
            <a:r>
              <a:rPr lang="en-US" sz="1800" dirty="0">
                <a:effectLst/>
                <a:latin typeface="Calibri" panose="020F0502020204030204" pitchFamily="34" charset="0"/>
                <a:ea typeface="Calibri" panose="020F0502020204030204" pitchFamily="34" charset="0"/>
                <a:cs typeface="Arial" panose="020B0604020202020204" pitchFamily="34" charset="0"/>
              </a:rPr>
              <a:t> and flanker task by comparing individuals with SUD disorder or problems with healthy controls.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 random-effect meta-analysis of ERN, containing 13 studies with 734 subjects, resulted in a </a:t>
            </a:r>
            <a:r>
              <a:rPr lang="en-US" sz="1800" dirty="0" err="1">
                <a:effectLst/>
                <a:latin typeface="Calibri" panose="020F0502020204030204" pitchFamily="34" charset="0"/>
                <a:ea typeface="Calibri" panose="020F0502020204030204" pitchFamily="34" charset="0"/>
                <a:cs typeface="Arial" panose="020B0604020202020204" pitchFamily="34" charset="0"/>
              </a:rPr>
              <a:t>Hedges’g</a:t>
            </a:r>
            <a:r>
              <a:rPr lang="en-US" sz="1800" dirty="0">
                <a:effectLst/>
                <a:latin typeface="Calibri" panose="020F0502020204030204" pitchFamily="34" charset="0"/>
                <a:ea typeface="Calibri" panose="020F0502020204030204" pitchFamily="34" charset="0"/>
                <a:cs typeface="Arial" panose="020B0604020202020204" pitchFamily="34" charset="0"/>
              </a:rPr>
              <a:t> effect size of .46, from which we can conclude that the ERN amplitude is significantly reduced in patients with SU disorder or problems when compared to healthy controls. This was not the case for Pe. Also, the use of task, presence of comorbidity, and type of addiction did not explain the observed heterogeneity of effect sizes for both action potentials.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 can conclude that the diminished reaction of the brain towards an error suggests an abnormal activation pattern during monitoring of behavior, which is in line with the problematic behavior we see in patients with substance use problems. We recommend studying error monitoring in behavioral addiction and the feasibility of modulating brain activation to improve error-monitoring deficits. </a:t>
            </a:r>
          </a:p>
        </p:txBody>
      </p:sp>
      <p:sp>
        <p:nvSpPr>
          <p:cNvPr id="4" name="Slide Number Placeholder 3"/>
          <p:cNvSpPr>
            <a:spLocks noGrp="1"/>
          </p:cNvSpPr>
          <p:nvPr>
            <p:ph type="sldNum" sz="quarter" idx="5"/>
          </p:nvPr>
        </p:nvSpPr>
        <p:spPr/>
        <p:txBody>
          <a:bodyPr/>
          <a:lstStyle/>
          <a:p>
            <a:fld id="{E26C2670-3342-473C-969D-FDFF399F2050}" type="slidenum">
              <a:rPr lang="en-US" smtClean="0"/>
              <a:t>1</a:t>
            </a:fld>
            <a:endParaRPr lang="en-US"/>
          </a:p>
        </p:txBody>
      </p:sp>
    </p:spTree>
    <p:extLst>
      <p:ext uri="{BB962C8B-B14F-4D97-AF65-F5344CB8AC3E}">
        <p14:creationId xmlns:p14="http://schemas.microsoft.com/office/powerpoint/2010/main" val="333629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72007" y="5302386"/>
            <a:ext cx="41616075" cy="11279752"/>
          </a:xfrm>
        </p:spPr>
        <p:txBody>
          <a:bodyPr anchor="b"/>
          <a:lstStyle>
            <a:lvl1pPr algn="ctr">
              <a:defRPr sz="28346"/>
            </a:lvl1pPr>
          </a:lstStyle>
          <a:p>
            <a:r>
              <a:rPr lang="en-US"/>
              <a:t>Click to edit Master title style</a:t>
            </a:r>
            <a:endParaRPr lang="en-US" dirty="0"/>
          </a:p>
        </p:txBody>
      </p:sp>
      <p:sp>
        <p:nvSpPr>
          <p:cNvPr id="3" name="Subtitle 2"/>
          <p:cNvSpPr>
            <a:spLocks noGrp="1"/>
          </p:cNvSpPr>
          <p:nvPr>
            <p:ph type="subTitle" idx="1"/>
          </p:nvPr>
        </p:nvSpPr>
        <p:spPr>
          <a:xfrm>
            <a:off x="6120011" y="17017128"/>
            <a:ext cx="36720066" cy="7822326"/>
          </a:xfrm>
        </p:spPr>
        <p:txBody>
          <a:bodyPr/>
          <a:lstStyle>
            <a:lvl1pPr marL="0" indent="0" algn="ctr">
              <a:buNone/>
              <a:defRPr sz="11338"/>
            </a:lvl1pPr>
            <a:lvl2pPr marL="2159950" indent="0" algn="ctr">
              <a:buNone/>
              <a:defRPr sz="9449"/>
            </a:lvl2pPr>
            <a:lvl3pPr marL="4319900" indent="0" algn="ctr">
              <a:buNone/>
              <a:defRPr sz="8504"/>
            </a:lvl3pPr>
            <a:lvl4pPr marL="6479850" indent="0" algn="ctr">
              <a:buNone/>
              <a:defRPr sz="7559"/>
            </a:lvl4pPr>
            <a:lvl5pPr marL="8639800" indent="0" algn="ctr">
              <a:buNone/>
              <a:defRPr sz="7559"/>
            </a:lvl5pPr>
            <a:lvl6pPr marL="10799750" indent="0" algn="ctr">
              <a:buNone/>
              <a:defRPr sz="7559"/>
            </a:lvl6pPr>
            <a:lvl7pPr marL="12959700" indent="0" algn="ctr">
              <a:buNone/>
              <a:defRPr sz="7559"/>
            </a:lvl7pPr>
            <a:lvl8pPr marL="15119650" indent="0" algn="ctr">
              <a:buNone/>
              <a:defRPr sz="7559"/>
            </a:lvl8pPr>
            <a:lvl9pPr marL="17279600" indent="0" algn="ctr">
              <a:buNone/>
              <a:defRPr sz="755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8920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670162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037066" y="1724962"/>
            <a:ext cx="10557019" cy="274568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66009" y="1724962"/>
            <a:ext cx="31059056" cy="274568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118481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940479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40509" y="8077332"/>
            <a:ext cx="42228076" cy="13477201"/>
          </a:xfrm>
        </p:spPr>
        <p:txBody>
          <a:bodyPr anchor="b"/>
          <a:lstStyle>
            <a:lvl1pPr>
              <a:defRPr sz="28346"/>
            </a:lvl1pPr>
          </a:lstStyle>
          <a:p>
            <a:r>
              <a:rPr lang="en-US"/>
              <a:t>Click to edit Master title style</a:t>
            </a:r>
            <a:endParaRPr lang="en-US" dirty="0"/>
          </a:p>
        </p:txBody>
      </p:sp>
      <p:sp>
        <p:nvSpPr>
          <p:cNvPr id="3" name="Text Placeholder 2"/>
          <p:cNvSpPr>
            <a:spLocks noGrp="1"/>
          </p:cNvSpPr>
          <p:nvPr>
            <p:ph type="body" idx="1"/>
          </p:nvPr>
        </p:nvSpPr>
        <p:spPr>
          <a:xfrm>
            <a:off x="3340509" y="21682033"/>
            <a:ext cx="42228076" cy="7087342"/>
          </a:xfrm>
        </p:spPr>
        <p:txBody>
          <a:bodyPr/>
          <a:lstStyle>
            <a:lvl1pPr marL="0" indent="0">
              <a:buNone/>
              <a:defRPr sz="11338">
                <a:solidFill>
                  <a:schemeClr val="tx1"/>
                </a:solidFill>
              </a:defRPr>
            </a:lvl1pPr>
            <a:lvl2pPr marL="2159950" indent="0">
              <a:buNone/>
              <a:defRPr sz="9449">
                <a:solidFill>
                  <a:schemeClr val="tx1">
                    <a:tint val="75000"/>
                  </a:schemeClr>
                </a:solidFill>
              </a:defRPr>
            </a:lvl2pPr>
            <a:lvl3pPr marL="4319900" indent="0">
              <a:buNone/>
              <a:defRPr sz="8504">
                <a:solidFill>
                  <a:schemeClr val="tx1">
                    <a:tint val="75000"/>
                  </a:schemeClr>
                </a:solidFill>
              </a:defRPr>
            </a:lvl3pPr>
            <a:lvl4pPr marL="6479850" indent="0">
              <a:buNone/>
              <a:defRPr sz="7559">
                <a:solidFill>
                  <a:schemeClr val="tx1">
                    <a:tint val="75000"/>
                  </a:schemeClr>
                </a:solidFill>
              </a:defRPr>
            </a:lvl4pPr>
            <a:lvl5pPr marL="8639800" indent="0">
              <a:buNone/>
              <a:defRPr sz="7559">
                <a:solidFill>
                  <a:schemeClr val="tx1">
                    <a:tint val="75000"/>
                  </a:schemeClr>
                </a:solidFill>
              </a:defRPr>
            </a:lvl5pPr>
            <a:lvl6pPr marL="10799750" indent="0">
              <a:buNone/>
              <a:defRPr sz="7559">
                <a:solidFill>
                  <a:schemeClr val="tx1">
                    <a:tint val="75000"/>
                  </a:schemeClr>
                </a:solidFill>
              </a:defRPr>
            </a:lvl6pPr>
            <a:lvl7pPr marL="12959700" indent="0">
              <a:buNone/>
              <a:defRPr sz="7559">
                <a:solidFill>
                  <a:schemeClr val="tx1">
                    <a:tint val="75000"/>
                  </a:schemeClr>
                </a:solidFill>
              </a:defRPr>
            </a:lvl7pPr>
            <a:lvl8pPr marL="15119650" indent="0">
              <a:buNone/>
              <a:defRPr sz="7559">
                <a:solidFill>
                  <a:schemeClr val="tx1">
                    <a:tint val="75000"/>
                  </a:schemeClr>
                </a:solidFill>
              </a:defRPr>
            </a:lvl8pPr>
            <a:lvl9pPr marL="17279600" indent="0">
              <a:buNone/>
              <a:defRPr sz="75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657132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66006" y="8624810"/>
            <a:ext cx="20808037" cy="20557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786045" y="8624810"/>
            <a:ext cx="20808037" cy="20557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378611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72383" y="1724969"/>
            <a:ext cx="42228076" cy="6262365"/>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72388" y="7942328"/>
            <a:ext cx="20712409" cy="3892412"/>
          </a:xfrm>
        </p:spPr>
        <p:txBody>
          <a:bodyPr anchor="b"/>
          <a:lstStyle>
            <a:lvl1pPr marL="0" indent="0">
              <a:buNone/>
              <a:defRPr sz="11338" b="1"/>
            </a:lvl1pPr>
            <a:lvl2pPr marL="2159950" indent="0">
              <a:buNone/>
              <a:defRPr sz="9449" b="1"/>
            </a:lvl2pPr>
            <a:lvl3pPr marL="4319900" indent="0">
              <a:buNone/>
              <a:defRPr sz="8504" b="1"/>
            </a:lvl3pPr>
            <a:lvl4pPr marL="6479850" indent="0">
              <a:buNone/>
              <a:defRPr sz="7559" b="1"/>
            </a:lvl4pPr>
            <a:lvl5pPr marL="8639800" indent="0">
              <a:buNone/>
              <a:defRPr sz="7559" b="1"/>
            </a:lvl5pPr>
            <a:lvl6pPr marL="10799750" indent="0">
              <a:buNone/>
              <a:defRPr sz="7559" b="1"/>
            </a:lvl6pPr>
            <a:lvl7pPr marL="12959700" indent="0">
              <a:buNone/>
              <a:defRPr sz="7559" b="1"/>
            </a:lvl7pPr>
            <a:lvl8pPr marL="15119650" indent="0">
              <a:buNone/>
              <a:defRPr sz="7559" b="1"/>
            </a:lvl8pPr>
            <a:lvl9pPr marL="17279600" indent="0">
              <a:buNone/>
              <a:defRPr sz="7559" b="1"/>
            </a:lvl9pPr>
          </a:lstStyle>
          <a:p>
            <a:pPr lvl="0"/>
            <a:r>
              <a:rPr lang="en-US"/>
              <a:t>Click to edit Master text styles</a:t>
            </a:r>
          </a:p>
        </p:txBody>
      </p:sp>
      <p:sp>
        <p:nvSpPr>
          <p:cNvPr id="4" name="Content Placeholder 3"/>
          <p:cNvSpPr>
            <a:spLocks noGrp="1"/>
          </p:cNvSpPr>
          <p:nvPr>
            <p:ph sz="half" idx="2"/>
          </p:nvPr>
        </p:nvSpPr>
        <p:spPr>
          <a:xfrm>
            <a:off x="3372388" y="11834740"/>
            <a:ext cx="20712409" cy="17407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786047" y="7942328"/>
            <a:ext cx="20814414" cy="3892412"/>
          </a:xfrm>
        </p:spPr>
        <p:txBody>
          <a:bodyPr anchor="b"/>
          <a:lstStyle>
            <a:lvl1pPr marL="0" indent="0">
              <a:buNone/>
              <a:defRPr sz="11338" b="1"/>
            </a:lvl1pPr>
            <a:lvl2pPr marL="2159950" indent="0">
              <a:buNone/>
              <a:defRPr sz="9449" b="1"/>
            </a:lvl2pPr>
            <a:lvl3pPr marL="4319900" indent="0">
              <a:buNone/>
              <a:defRPr sz="8504" b="1"/>
            </a:lvl3pPr>
            <a:lvl4pPr marL="6479850" indent="0">
              <a:buNone/>
              <a:defRPr sz="7559" b="1"/>
            </a:lvl4pPr>
            <a:lvl5pPr marL="8639800" indent="0">
              <a:buNone/>
              <a:defRPr sz="7559" b="1"/>
            </a:lvl5pPr>
            <a:lvl6pPr marL="10799750" indent="0">
              <a:buNone/>
              <a:defRPr sz="7559" b="1"/>
            </a:lvl6pPr>
            <a:lvl7pPr marL="12959700" indent="0">
              <a:buNone/>
              <a:defRPr sz="7559" b="1"/>
            </a:lvl7pPr>
            <a:lvl8pPr marL="15119650" indent="0">
              <a:buNone/>
              <a:defRPr sz="7559" b="1"/>
            </a:lvl8pPr>
            <a:lvl9pPr marL="17279600" indent="0">
              <a:buNone/>
              <a:defRPr sz="7559" b="1"/>
            </a:lvl9pPr>
          </a:lstStyle>
          <a:p>
            <a:pPr lvl="0"/>
            <a:r>
              <a:rPr lang="en-US"/>
              <a:t>Click to edit Master text styles</a:t>
            </a:r>
          </a:p>
        </p:txBody>
      </p:sp>
      <p:sp>
        <p:nvSpPr>
          <p:cNvPr id="6" name="Content Placeholder 5"/>
          <p:cNvSpPr>
            <a:spLocks noGrp="1"/>
          </p:cNvSpPr>
          <p:nvPr>
            <p:ph sz="quarter" idx="4"/>
          </p:nvPr>
        </p:nvSpPr>
        <p:spPr>
          <a:xfrm>
            <a:off x="24786047" y="11834740"/>
            <a:ext cx="20814414" cy="17407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8/9/2022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851783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8/9/2022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19266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8/9/2022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034786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72383" y="2159952"/>
            <a:ext cx="15790903" cy="7559834"/>
          </a:xfrm>
        </p:spPr>
        <p:txBody>
          <a:bodyPr anchor="b"/>
          <a:lstStyle>
            <a:lvl1pPr>
              <a:defRPr sz="15118"/>
            </a:lvl1pPr>
          </a:lstStyle>
          <a:p>
            <a:r>
              <a:rPr lang="en-US"/>
              <a:t>Click to edit Master title style</a:t>
            </a:r>
            <a:endParaRPr lang="en-US" dirty="0"/>
          </a:p>
        </p:txBody>
      </p:sp>
      <p:sp>
        <p:nvSpPr>
          <p:cNvPr id="3" name="Content Placeholder 2"/>
          <p:cNvSpPr>
            <a:spLocks noGrp="1"/>
          </p:cNvSpPr>
          <p:nvPr>
            <p:ph idx="1"/>
          </p:nvPr>
        </p:nvSpPr>
        <p:spPr>
          <a:xfrm>
            <a:off x="20814414" y="4664905"/>
            <a:ext cx="24786045" cy="23024494"/>
          </a:xfrm>
        </p:spPr>
        <p:txBody>
          <a:bodyPr/>
          <a:lstStyle>
            <a:lvl1pPr>
              <a:defRPr sz="15118"/>
            </a:lvl1pPr>
            <a:lvl2pPr>
              <a:defRPr sz="13228"/>
            </a:lvl2pPr>
            <a:lvl3pPr>
              <a:defRPr sz="11338"/>
            </a:lvl3pPr>
            <a:lvl4pPr>
              <a:defRPr sz="9449"/>
            </a:lvl4pPr>
            <a:lvl5pPr>
              <a:defRPr sz="9449"/>
            </a:lvl5pPr>
            <a:lvl6pPr>
              <a:defRPr sz="9449"/>
            </a:lvl6pPr>
            <a:lvl7pPr>
              <a:defRPr sz="9449"/>
            </a:lvl7pPr>
            <a:lvl8pPr>
              <a:defRPr sz="9449"/>
            </a:lvl8pPr>
            <a:lvl9pPr>
              <a:defRPr sz="94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72383" y="9719786"/>
            <a:ext cx="15790903" cy="18007107"/>
          </a:xfrm>
        </p:spPr>
        <p:txBody>
          <a:bodyPr/>
          <a:lstStyle>
            <a:lvl1pPr marL="0" indent="0">
              <a:buNone/>
              <a:defRPr sz="7559"/>
            </a:lvl1pPr>
            <a:lvl2pPr marL="2159950" indent="0">
              <a:buNone/>
              <a:defRPr sz="6614"/>
            </a:lvl2pPr>
            <a:lvl3pPr marL="4319900" indent="0">
              <a:buNone/>
              <a:defRPr sz="5669"/>
            </a:lvl3pPr>
            <a:lvl4pPr marL="6479850" indent="0">
              <a:buNone/>
              <a:defRPr sz="4724"/>
            </a:lvl4pPr>
            <a:lvl5pPr marL="8639800" indent="0">
              <a:buNone/>
              <a:defRPr sz="4724"/>
            </a:lvl5pPr>
            <a:lvl6pPr marL="10799750" indent="0">
              <a:buNone/>
              <a:defRPr sz="4724"/>
            </a:lvl6pPr>
            <a:lvl7pPr marL="12959700" indent="0">
              <a:buNone/>
              <a:defRPr sz="4724"/>
            </a:lvl7pPr>
            <a:lvl8pPr marL="15119650" indent="0">
              <a:buNone/>
              <a:defRPr sz="4724"/>
            </a:lvl8pPr>
            <a:lvl9pPr marL="17279600" indent="0">
              <a:buNone/>
              <a:defRPr sz="4724"/>
            </a:lvl9pPr>
          </a:lstStyle>
          <a:p>
            <a:pPr lvl="0"/>
            <a:r>
              <a:rPr lang="en-US"/>
              <a:t>Click to 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11696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72383" y="2159952"/>
            <a:ext cx="15790903" cy="7559834"/>
          </a:xfrm>
        </p:spPr>
        <p:txBody>
          <a:bodyPr anchor="b"/>
          <a:lstStyle>
            <a:lvl1pPr>
              <a:defRPr sz="15118"/>
            </a:lvl1pPr>
          </a:lstStyle>
          <a:p>
            <a:r>
              <a:rPr lang="en-US"/>
              <a:t>Click to edit Master title style</a:t>
            </a:r>
            <a:endParaRPr lang="en-US" dirty="0"/>
          </a:p>
        </p:txBody>
      </p:sp>
      <p:sp>
        <p:nvSpPr>
          <p:cNvPr id="3" name="Picture Placeholder 2"/>
          <p:cNvSpPr>
            <a:spLocks noGrp="1" noChangeAspect="1"/>
          </p:cNvSpPr>
          <p:nvPr>
            <p:ph type="pic" idx="1"/>
          </p:nvPr>
        </p:nvSpPr>
        <p:spPr>
          <a:xfrm>
            <a:off x="20814414" y="4664905"/>
            <a:ext cx="24786045" cy="23024494"/>
          </a:xfrm>
        </p:spPr>
        <p:txBody>
          <a:bodyPr anchor="t"/>
          <a:lstStyle>
            <a:lvl1pPr marL="0" indent="0">
              <a:buNone/>
              <a:defRPr sz="15118"/>
            </a:lvl1pPr>
            <a:lvl2pPr marL="2159950" indent="0">
              <a:buNone/>
              <a:defRPr sz="13228"/>
            </a:lvl2pPr>
            <a:lvl3pPr marL="4319900" indent="0">
              <a:buNone/>
              <a:defRPr sz="11338"/>
            </a:lvl3pPr>
            <a:lvl4pPr marL="6479850" indent="0">
              <a:buNone/>
              <a:defRPr sz="9449"/>
            </a:lvl4pPr>
            <a:lvl5pPr marL="8639800" indent="0">
              <a:buNone/>
              <a:defRPr sz="9449"/>
            </a:lvl5pPr>
            <a:lvl6pPr marL="10799750" indent="0">
              <a:buNone/>
              <a:defRPr sz="9449"/>
            </a:lvl6pPr>
            <a:lvl7pPr marL="12959700" indent="0">
              <a:buNone/>
              <a:defRPr sz="9449"/>
            </a:lvl7pPr>
            <a:lvl8pPr marL="15119650" indent="0">
              <a:buNone/>
              <a:defRPr sz="9449"/>
            </a:lvl8pPr>
            <a:lvl9pPr marL="17279600" indent="0">
              <a:buNone/>
              <a:defRPr sz="9449"/>
            </a:lvl9pPr>
          </a:lstStyle>
          <a:p>
            <a:r>
              <a:rPr lang="en-US"/>
              <a:t>Click icon to add picture</a:t>
            </a:r>
            <a:endParaRPr lang="en-US" dirty="0"/>
          </a:p>
        </p:txBody>
      </p:sp>
      <p:sp>
        <p:nvSpPr>
          <p:cNvPr id="4" name="Text Placeholder 3"/>
          <p:cNvSpPr>
            <a:spLocks noGrp="1"/>
          </p:cNvSpPr>
          <p:nvPr>
            <p:ph type="body" sz="half" idx="2"/>
          </p:nvPr>
        </p:nvSpPr>
        <p:spPr>
          <a:xfrm>
            <a:off x="3372383" y="9719786"/>
            <a:ext cx="15790903" cy="18007107"/>
          </a:xfrm>
        </p:spPr>
        <p:txBody>
          <a:bodyPr/>
          <a:lstStyle>
            <a:lvl1pPr marL="0" indent="0">
              <a:buNone/>
              <a:defRPr sz="7559"/>
            </a:lvl1pPr>
            <a:lvl2pPr marL="2159950" indent="0">
              <a:buNone/>
              <a:defRPr sz="6614"/>
            </a:lvl2pPr>
            <a:lvl3pPr marL="4319900" indent="0">
              <a:buNone/>
              <a:defRPr sz="5669"/>
            </a:lvl3pPr>
            <a:lvl4pPr marL="6479850" indent="0">
              <a:buNone/>
              <a:defRPr sz="4724"/>
            </a:lvl4pPr>
            <a:lvl5pPr marL="8639800" indent="0">
              <a:buNone/>
              <a:defRPr sz="4724"/>
            </a:lvl5pPr>
            <a:lvl6pPr marL="10799750" indent="0">
              <a:buNone/>
              <a:defRPr sz="4724"/>
            </a:lvl6pPr>
            <a:lvl7pPr marL="12959700" indent="0">
              <a:buNone/>
              <a:defRPr sz="4724"/>
            </a:lvl7pPr>
            <a:lvl8pPr marL="15119650" indent="0">
              <a:buNone/>
              <a:defRPr sz="4724"/>
            </a:lvl8pPr>
            <a:lvl9pPr marL="17279600" indent="0">
              <a:buNone/>
              <a:defRPr sz="4724"/>
            </a:lvl9pPr>
          </a:lstStyle>
          <a:p>
            <a:pPr lvl="0"/>
            <a:r>
              <a:rPr lang="en-US"/>
              <a:t>Click to 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8250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6006" y="1724969"/>
            <a:ext cx="42228076" cy="62623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66006" y="8624810"/>
            <a:ext cx="42228076" cy="205570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66006" y="30029347"/>
            <a:ext cx="11016020" cy="1724962"/>
          </a:xfrm>
          <a:prstGeom prst="rect">
            <a:avLst/>
          </a:prstGeom>
        </p:spPr>
        <p:txBody>
          <a:bodyPr vert="horz" lIns="91440" tIns="45720" rIns="91440" bIns="45720" rtlCol="0" anchor="ctr"/>
          <a:lstStyle>
            <a:lvl1pPr algn="l">
              <a:defRPr sz="5669">
                <a:solidFill>
                  <a:schemeClr val="tx1">
                    <a:tint val="75000"/>
                  </a:schemeClr>
                </a:solidFill>
              </a:defRPr>
            </a:lvl1pPr>
          </a:lstStyle>
          <a:p>
            <a:fld id="{3F135061-2F74-46D4-9F8F-C77EF304855D}" type="datetimeFigureOut">
              <a:rPr lang="en-US" smtClean="0"/>
              <a:t>8/9/2022</a:t>
            </a:fld>
            <a:endParaRPr lang="en-US"/>
          </a:p>
        </p:txBody>
      </p:sp>
      <p:sp>
        <p:nvSpPr>
          <p:cNvPr id="5" name="Footer Placeholder 4"/>
          <p:cNvSpPr>
            <a:spLocks noGrp="1"/>
          </p:cNvSpPr>
          <p:nvPr>
            <p:ph type="ftr" sz="quarter" idx="3"/>
          </p:nvPr>
        </p:nvSpPr>
        <p:spPr>
          <a:xfrm>
            <a:off x="16218029" y="30029347"/>
            <a:ext cx="16524030" cy="1724962"/>
          </a:xfrm>
          <a:prstGeom prst="rect">
            <a:avLst/>
          </a:prstGeom>
        </p:spPr>
        <p:txBody>
          <a:bodyPr vert="horz" lIns="91440" tIns="45720" rIns="91440" bIns="45720" rtlCol="0" anchor="ctr"/>
          <a:lstStyle>
            <a:lvl1pPr algn="ctr">
              <a:defRPr sz="566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578062" y="30029347"/>
            <a:ext cx="11016020" cy="1724962"/>
          </a:xfrm>
          <a:prstGeom prst="rect">
            <a:avLst/>
          </a:prstGeom>
        </p:spPr>
        <p:txBody>
          <a:bodyPr vert="horz" lIns="91440" tIns="45720" rIns="91440" bIns="45720" rtlCol="0" anchor="ctr"/>
          <a:lstStyle>
            <a:lvl1pPr algn="r">
              <a:defRPr sz="5669">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3496913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319900" rtl="0" eaLnBrk="1" latinLnBrk="0" hangingPunct="1">
        <a:lnSpc>
          <a:spcPct val="90000"/>
        </a:lnSpc>
        <a:spcBef>
          <a:spcPct val="0"/>
        </a:spcBef>
        <a:buNone/>
        <a:defRPr sz="20787" kern="1200">
          <a:solidFill>
            <a:schemeClr val="tx1"/>
          </a:solidFill>
          <a:latin typeface="+mj-lt"/>
          <a:ea typeface="+mj-ea"/>
          <a:cs typeface="+mj-cs"/>
        </a:defRPr>
      </a:lvl1pPr>
    </p:titleStyle>
    <p:bodyStyle>
      <a:lvl1pPr marL="1079975" indent="-1079975" algn="l" defTabSz="4319900" rtl="0" eaLnBrk="1" latinLnBrk="0" hangingPunct="1">
        <a:lnSpc>
          <a:spcPct val="90000"/>
        </a:lnSpc>
        <a:spcBef>
          <a:spcPts val="4724"/>
        </a:spcBef>
        <a:buFont typeface="Arial" panose="020B0604020202020204" pitchFamily="34" charset="0"/>
        <a:buChar char="•"/>
        <a:defRPr sz="13228" kern="1200">
          <a:solidFill>
            <a:schemeClr val="tx1"/>
          </a:solidFill>
          <a:latin typeface="+mn-lt"/>
          <a:ea typeface="+mn-ea"/>
          <a:cs typeface="+mn-cs"/>
        </a:defRPr>
      </a:lvl1pPr>
      <a:lvl2pPr marL="3239925" indent="-1079975" algn="l" defTabSz="4319900" rtl="0" eaLnBrk="1" latinLnBrk="0" hangingPunct="1">
        <a:lnSpc>
          <a:spcPct val="90000"/>
        </a:lnSpc>
        <a:spcBef>
          <a:spcPts val="2362"/>
        </a:spcBef>
        <a:buFont typeface="Arial" panose="020B0604020202020204" pitchFamily="34" charset="0"/>
        <a:buChar char="•"/>
        <a:defRPr sz="11338" kern="1200">
          <a:solidFill>
            <a:schemeClr val="tx1"/>
          </a:solidFill>
          <a:latin typeface="+mn-lt"/>
          <a:ea typeface="+mn-ea"/>
          <a:cs typeface="+mn-cs"/>
        </a:defRPr>
      </a:lvl2pPr>
      <a:lvl3pPr marL="5399875" indent="-1079975" algn="l" defTabSz="4319900" rtl="0" eaLnBrk="1" latinLnBrk="0" hangingPunct="1">
        <a:lnSpc>
          <a:spcPct val="90000"/>
        </a:lnSpc>
        <a:spcBef>
          <a:spcPts val="2362"/>
        </a:spcBef>
        <a:buFont typeface="Arial" panose="020B0604020202020204" pitchFamily="34" charset="0"/>
        <a:buChar char="•"/>
        <a:defRPr sz="9449" kern="1200">
          <a:solidFill>
            <a:schemeClr val="tx1"/>
          </a:solidFill>
          <a:latin typeface="+mn-lt"/>
          <a:ea typeface="+mn-ea"/>
          <a:cs typeface="+mn-cs"/>
        </a:defRPr>
      </a:lvl3pPr>
      <a:lvl4pPr marL="755982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4pPr>
      <a:lvl5pPr marL="971977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5pPr>
      <a:lvl6pPr marL="1187972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6pPr>
      <a:lvl7pPr marL="1403967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7pPr>
      <a:lvl8pPr marL="1619962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8pPr>
      <a:lvl9pPr marL="1835957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9pPr>
    </p:bodyStyle>
    <p:otherStyle>
      <a:defPPr>
        <a:defRPr lang="en-US"/>
      </a:defPPr>
      <a:lvl1pPr marL="0" algn="l" defTabSz="4319900" rtl="0" eaLnBrk="1" latinLnBrk="0" hangingPunct="1">
        <a:defRPr sz="8504" kern="1200">
          <a:solidFill>
            <a:schemeClr val="tx1"/>
          </a:solidFill>
          <a:latin typeface="+mn-lt"/>
          <a:ea typeface="+mn-ea"/>
          <a:cs typeface="+mn-cs"/>
        </a:defRPr>
      </a:lvl1pPr>
      <a:lvl2pPr marL="2159950" algn="l" defTabSz="4319900" rtl="0" eaLnBrk="1" latinLnBrk="0" hangingPunct="1">
        <a:defRPr sz="8504" kern="1200">
          <a:solidFill>
            <a:schemeClr val="tx1"/>
          </a:solidFill>
          <a:latin typeface="+mn-lt"/>
          <a:ea typeface="+mn-ea"/>
          <a:cs typeface="+mn-cs"/>
        </a:defRPr>
      </a:lvl2pPr>
      <a:lvl3pPr marL="4319900" algn="l" defTabSz="4319900" rtl="0" eaLnBrk="1" latinLnBrk="0" hangingPunct="1">
        <a:defRPr sz="8504" kern="1200">
          <a:solidFill>
            <a:schemeClr val="tx1"/>
          </a:solidFill>
          <a:latin typeface="+mn-lt"/>
          <a:ea typeface="+mn-ea"/>
          <a:cs typeface="+mn-cs"/>
        </a:defRPr>
      </a:lvl3pPr>
      <a:lvl4pPr marL="6479850" algn="l" defTabSz="4319900" rtl="0" eaLnBrk="1" latinLnBrk="0" hangingPunct="1">
        <a:defRPr sz="8504" kern="1200">
          <a:solidFill>
            <a:schemeClr val="tx1"/>
          </a:solidFill>
          <a:latin typeface="+mn-lt"/>
          <a:ea typeface="+mn-ea"/>
          <a:cs typeface="+mn-cs"/>
        </a:defRPr>
      </a:lvl4pPr>
      <a:lvl5pPr marL="8639800" algn="l" defTabSz="4319900" rtl="0" eaLnBrk="1" latinLnBrk="0" hangingPunct="1">
        <a:defRPr sz="8504" kern="1200">
          <a:solidFill>
            <a:schemeClr val="tx1"/>
          </a:solidFill>
          <a:latin typeface="+mn-lt"/>
          <a:ea typeface="+mn-ea"/>
          <a:cs typeface="+mn-cs"/>
        </a:defRPr>
      </a:lvl5pPr>
      <a:lvl6pPr marL="10799750" algn="l" defTabSz="4319900" rtl="0" eaLnBrk="1" latinLnBrk="0" hangingPunct="1">
        <a:defRPr sz="8504" kern="1200">
          <a:solidFill>
            <a:schemeClr val="tx1"/>
          </a:solidFill>
          <a:latin typeface="+mn-lt"/>
          <a:ea typeface="+mn-ea"/>
          <a:cs typeface="+mn-cs"/>
        </a:defRPr>
      </a:lvl6pPr>
      <a:lvl7pPr marL="12959700" algn="l" defTabSz="4319900" rtl="0" eaLnBrk="1" latinLnBrk="0" hangingPunct="1">
        <a:defRPr sz="8504" kern="1200">
          <a:solidFill>
            <a:schemeClr val="tx1"/>
          </a:solidFill>
          <a:latin typeface="+mn-lt"/>
          <a:ea typeface="+mn-ea"/>
          <a:cs typeface="+mn-cs"/>
        </a:defRPr>
      </a:lvl7pPr>
      <a:lvl8pPr marL="15119650" algn="l" defTabSz="4319900" rtl="0" eaLnBrk="1" latinLnBrk="0" hangingPunct="1">
        <a:defRPr sz="8504" kern="1200">
          <a:solidFill>
            <a:schemeClr val="tx1"/>
          </a:solidFill>
          <a:latin typeface="+mn-lt"/>
          <a:ea typeface="+mn-ea"/>
          <a:cs typeface="+mn-cs"/>
        </a:defRPr>
      </a:lvl8pPr>
      <a:lvl9pPr marL="17279600" algn="l" defTabSz="4319900" rtl="0" eaLnBrk="1" latinLnBrk="0" hangingPunct="1">
        <a:defRPr sz="85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tiff"/><Relationship Id="rId11" Type="http://schemas.openxmlformats.org/officeDocument/2006/relationships/image" Target="../media/image9.png"/><Relationship Id="rId5" Type="http://schemas.openxmlformats.org/officeDocument/2006/relationships/image" Target="../media/image3.tiff"/><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19C81356-012C-49D3-ADFC-59F9079E5896}"/>
              </a:ext>
            </a:extLst>
          </p:cNvPr>
          <p:cNvPicPr>
            <a:picLocks noChangeAspect="1"/>
          </p:cNvPicPr>
          <p:nvPr/>
        </p:nvPicPr>
        <p:blipFill>
          <a:blip r:embed="rId3"/>
          <a:stretch>
            <a:fillRect/>
          </a:stretch>
        </p:blipFill>
        <p:spPr>
          <a:xfrm>
            <a:off x="588437" y="23653205"/>
            <a:ext cx="9291929" cy="8268753"/>
          </a:xfrm>
          <a:prstGeom prst="rect">
            <a:avLst/>
          </a:prstGeom>
        </p:spPr>
      </p:pic>
      <p:sp>
        <p:nvSpPr>
          <p:cNvPr id="5" name="Rectangle 4">
            <a:extLst>
              <a:ext uri="{FF2B5EF4-FFF2-40B4-BE49-F238E27FC236}">
                <a16:creationId xmlns:a16="http://schemas.microsoft.com/office/drawing/2014/main" id="{E0AB948F-58A5-41D8-ACAA-EB44EAF54761}"/>
              </a:ext>
            </a:extLst>
          </p:cNvPr>
          <p:cNvSpPr/>
          <p:nvPr/>
        </p:nvSpPr>
        <p:spPr>
          <a:xfrm>
            <a:off x="11135884" y="8199822"/>
            <a:ext cx="37824203" cy="24199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dirty="0">
              <a:solidFill>
                <a:schemeClr val="accent6">
                  <a:lumMod val="40000"/>
                  <a:lumOff val="60000"/>
                </a:schemeClr>
              </a:solidFill>
              <a:latin typeface="Georgia" panose="02040502050405020303" pitchFamily="18" charset="0"/>
            </a:endParaRPr>
          </a:p>
        </p:txBody>
      </p:sp>
      <p:sp>
        <p:nvSpPr>
          <p:cNvPr id="8" name="Rectangle: Top Corners Rounded 7">
            <a:extLst>
              <a:ext uri="{FF2B5EF4-FFF2-40B4-BE49-F238E27FC236}">
                <a16:creationId xmlns:a16="http://schemas.microsoft.com/office/drawing/2014/main" id="{95979C24-0DBA-47BF-90FE-D8C22C7EC241}"/>
              </a:ext>
            </a:extLst>
          </p:cNvPr>
          <p:cNvSpPr/>
          <p:nvPr/>
        </p:nvSpPr>
        <p:spPr>
          <a:xfrm rot="10800000">
            <a:off x="11135884" y="-2"/>
            <a:ext cx="37824203" cy="9009649"/>
          </a:xfrm>
          <a:prstGeom prst="round2SameRect">
            <a:avLst>
              <a:gd name="adj1" fmla="val 8041"/>
              <a:gd name="adj2" fmla="val 0"/>
            </a:avLst>
          </a:prstGeom>
          <a:solidFill>
            <a:srgbClr val="FF9E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latin typeface="Georgia" panose="02040502050405020303" pitchFamily="18" charset="0"/>
            </a:endParaRPr>
          </a:p>
        </p:txBody>
      </p:sp>
      <p:sp>
        <p:nvSpPr>
          <p:cNvPr id="9" name="TextBox 8">
            <a:extLst>
              <a:ext uri="{FF2B5EF4-FFF2-40B4-BE49-F238E27FC236}">
                <a16:creationId xmlns:a16="http://schemas.microsoft.com/office/drawing/2014/main" id="{26ADD14E-C199-4760-AEC8-5A122DC933FE}"/>
              </a:ext>
            </a:extLst>
          </p:cNvPr>
          <p:cNvSpPr txBox="1"/>
          <p:nvPr/>
        </p:nvSpPr>
        <p:spPr>
          <a:xfrm>
            <a:off x="18777429" y="445445"/>
            <a:ext cx="30182659" cy="8269799"/>
          </a:xfrm>
          <a:prstGeom prst="rect">
            <a:avLst/>
          </a:prstGeom>
          <a:noFill/>
        </p:spPr>
        <p:txBody>
          <a:bodyPr wrap="square" rtlCol="0">
            <a:spAutoFit/>
          </a:bodyPr>
          <a:lstStyle/>
          <a:p>
            <a:pPr algn="ctr"/>
            <a:r>
              <a:rPr lang="en-US" sz="17717" b="1" dirty="0">
                <a:latin typeface="Georgia" panose="02040502050405020303" pitchFamily="18" charset="0"/>
              </a:rPr>
              <a:t>The addicted brains’ ability to react to errors is reduced</a:t>
            </a:r>
          </a:p>
        </p:txBody>
      </p:sp>
      <p:sp>
        <p:nvSpPr>
          <p:cNvPr id="17" name="TextBox 16">
            <a:extLst>
              <a:ext uri="{FF2B5EF4-FFF2-40B4-BE49-F238E27FC236}">
                <a16:creationId xmlns:a16="http://schemas.microsoft.com/office/drawing/2014/main" id="{C2D3B809-9BA6-469D-9DD0-E6C31E9578E7}"/>
              </a:ext>
            </a:extLst>
          </p:cNvPr>
          <p:cNvSpPr txBox="1"/>
          <p:nvPr/>
        </p:nvSpPr>
        <p:spPr>
          <a:xfrm>
            <a:off x="4425209" y="764458"/>
            <a:ext cx="6535351" cy="3725954"/>
          </a:xfrm>
          <a:prstGeom prst="rect">
            <a:avLst/>
          </a:prstGeom>
          <a:noFill/>
        </p:spPr>
        <p:txBody>
          <a:bodyPr wrap="square" rtlCol="0">
            <a:spAutoFit/>
          </a:bodyPr>
          <a:lstStyle/>
          <a:p>
            <a:r>
              <a:rPr lang="en-US" sz="4724" b="1" dirty="0">
                <a:latin typeface="Georgia" panose="02040502050405020303" pitchFamily="18" charset="0"/>
                <a:ea typeface="Segoe UI Black" panose="020B0A02040204020203" pitchFamily="34" charset="0"/>
                <a:cs typeface="Segoe UI" panose="020B0502040204020203" pitchFamily="34" charset="0"/>
              </a:rPr>
              <a:t>Miranda </a:t>
            </a:r>
            <a:r>
              <a:rPr lang="en-US" sz="4724" dirty="0">
                <a:latin typeface="Georgia" panose="02040502050405020303" pitchFamily="18" charset="0"/>
                <a:ea typeface="Segoe UI Black" panose="020B0A02040204020203" pitchFamily="34" charset="0"/>
                <a:cs typeface="Segoe UI" panose="020B0502040204020203" pitchFamily="34" charset="0"/>
              </a:rPr>
              <a:t>C. Lutz, MSc. Ph.D. Candidate Erasmus University Rotterdam, </a:t>
            </a:r>
            <a:r>
              <a:rPr lang="en-US" sz="4724" dirty="0">
                <a:latin typeface="Georgia" panose="02040502050405020303" pitchFamily="18" charset="0"/>
              </a:rPr>
              <a:t>The Netherlands</a:t>
            </a:r>
            <a:endParaRPr lang="en-US" sz="4724" dirty="0">
              <a:latin typeface="Georgia" panose="02040502050405020303" pitchFamily="18" charset="0"/>
              <a:ea typeface="Segoe UI Black" panose="020B0A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73E1EEA0-C816-434F-9E46-71E646368705}"/>
              </a:ext>
            </a:extLst>
          </p:cNvPr>
          <p:cNvSpPr txBox="1"/>
          <p:nvPr/>
        </p:nvSpPr>
        <p:spPr>
          <a:xfrm>
            <a:off x="36775552" y="24848154"/>
            <a:ext cx="11093201" cy="2090169"/>
          </a:xfrm>
          <a:prstGeom prst="rect">
            <a:avLst/>
          </a:prstGeom>
          <a:noFill/>
        </p:spPr>
        <p:txBody>
          <a:bodyPr wrap="square" rtlCol="0">
            <a:spAutoFit/>
          </a:bodyPr>
          <a:lstStyle/>
          <a:p>
            <a:r>
              <a:rPr lang="en-US" sz="4331" dirty="0">
                <a:latin typeface="Georgia" panose="02040502050405020303" pitchFamily="18" charset="0"/>
              </a:rPr>
              <a:t>Authors: Miranda C. Lutz, Rianne Kok, Ilse Verveer, Marcelo Malbec, Susanne </a:t>
            </a:r>
            <a:r>
              <a:rPr lang="en-US" sz="4331" dirty="0" err="1">
                <a:latin typeface="Georgia" panose="02040502050405020303" pitchFamily="18" charset="0"/>
              </a:rPr>
              <a:t>Koot</a:t>
            </a:r>
            <a:r>
              <a:rPr lang="en-US" sz="4331" dirty="0">
                <a:latin typeface="Georgia" panose="02040502050405020303" pitchFamily="18" charset="0"/>
              </a:rPr>
              <a:t>, Pol A. C. van Lier, Ingmar H. A. Franken</a:t>
            </a:r>
          </a:p>
        </p:txBody>
      </p:sp>
      <p:sp>
        <p:nvSpPr>
          <p:cNvPr id="2" name="TextBox 1">
            <a:extLst>
              <a:ext uri="{FF2B5EF4-FFF2-40B4-BE49-F238E27FC236}">
                <a16:creationId xmlns:a16="http://schemas.microsoft.com/office/drawing/2014/main" id="{0F7FFB07-8DE4-4252-A036-536551FF354E}"/>
              </a:ext>
            </a:extLst>
          </p:cNvPr>
          <p:cNvSpPr txBox="1"/>
          <p:nvPr/>
        </p:nvSpPr>
        <p:spPr>
          <a:xfrm>
            <a:off x="533231" y="5556614"/>
            <a:ext cx="9851017" cy="4162989"/>
          </a:xfrm>
          <a:prstGeom prst="roundRect">
            <a:avLst/>
          </a:prstGeom>
          <a:solidFill>
            <a:schemeClr val="bg1">
              <a:lumMod val="95000"/>
            </a:schemeClr>
          </a:solidFill>
          <a:ln>
            <a:noFill/>
          </a:ln>
        </p:spPr>
        <p:txBody>
          <a:bodyPr wrap="square" rtlCol="0">
            <a:spAutoFit/>
          </a:bodyPr>
          <a:lstStyle/>
          <a:p>
            <a:r>
              <a:rPr lang="en-US" sz="3937" dirty="0">
                <a:latin typeface="Georgia" panose="02040502050405020303" pitchFamily="18" charset="0"/>
                <a:cs typeface="Segoe UI" panose="020B0502040204020203" pitchFamily="34" charset="0"/>
              </a:rPr>
              <a:t>Are error-related negativity </a:t>
            </a:r>
          </a:p>
          <a:p>
            <a:r>
              <a:rPr lang="en-US" sz="3937" dirty="0">
                <a:latin typeface="Georgia" panose="02040502050405020303" pitchFamily="18" charset="0"/>
                <a:cs typeface="Segoe UI" panose="020B0502040204020203" pitchFamily="34" charset="0"/>
              </a:rPr>
              <a:t>(ERN) and error positivity </a:t>
            </a:r>
          </a:p>
          <a:p>
            <a:r>
              <a:rPr lang="en-US" sz="3937" dirty="0">
                <a:latin typeface="Georgia" panose="02040502050405020303" pitchFamily="18" charset="0"/>
                <a:cs typeface="Segoe UI" panose="020B0502040204020203" pitchFamily="34" charset="0"/>
              </a:rPr>
              <a:t>(Pe) </a:t>
            </a:r>
            <a:r>
              <a:rPr lang="en-US" sz="3937" i="1" dirty="0">
                <a:latin typeface="Georgia" panose="02040502050405020303" pitchFamily="18" charset="0"/>
                <a:cs typeface="Segoe UI" panose="020B0502040204020203" pitchFamily="34" charset="0"/>
              </a:rPr>
              <a:t>reduced</a:t>
            </a:r>
            <a:r>
              <a:rPr lang="en-US" sz="3937" dirty="0">
                <a:latin typeface="Georgia" panose="02040502050405020303" pitchFamily="18" charset="0"/>
                <a:cs typeface="Segoe UI" panose="020B0502040204020203" pitchFamily="34" charset="0"/>
              </a:rPr>
              <a:t> in adults with </a:t>
            </a:r>
          </a:p>
          <a:p>
            <a:r>
              <a:rPr lang="en-US" sz="3937" dirty="0">
                <a:latin typeface="Georgia" panose="02040502050405020303" pitchFamily="18" charset="0"/>
                <a:cs typeface="Segoe UI" panose="020B0502040204020203" pitchFamily="34" charset="0"/>
              </a:rPr>
              <a:t>addiction problems and </a:t>
            </a:r>
          </a:p>
          <a:p>
            <a:r>
              <a:rPr lang="en-US" sz="3937" dirty="0">
                <a:latin typeface="Georgia" panose="02040502050405020303" pitchFamily="18" charset="0"/>
                <a:cs typeface="Segoe UI" panose="020B0502040204020203" pitchFamily="34" charset="0"/>
              </a:rPr>
              <a:t>disorders when compared </a:t>
            </a:r>
          </a:p>
          <a:p>
            <a:r>
              <a:rPr lang="en-US" sz="3937" dirty="0">
                <a:latin typeface="Georgia" panose="02040502050405020303" pitchFamily="18" charset="0"/>
                <a:cs typeface="Segoe UI" panose="020B0502040204020203" pitchFamily="34" charset="0"/>
              </a:rPr>
              <a:t>to healthy controls?</a:t>
            </a:r>
            <a:endParaRPr lang="en-US" sz="1765" dirty="0">
              <a:latin typeface="Georgia" panose="02040502050405020303" pitchFamily="18" charset="0"/>
            </a:endParaRPr>
          </a:p>
        </p:txBody>
      </p:sp>
      <p:pic>
        <p:nvPicPr>
          <p:cNvPr id="37" name="Picture 36">
            <a:extLst>
              <a:ext uri="{FF2B5EF4-FFF2-40B4-BE49-F238E27FC236}">
                <a16:creationId xmlns:a16="http://schemas.microsoft.com/office/drawing/2014/main" id="{BB1710A8-F674-4023-BD0F-080A74A7407B}"/>
              </a:ext>
            </a:extLst>
          </p:cNvPr>
          <p:cNvPicPr>
            <a:picLocks noChangeAspect="1"/>
          </p:cNvPicPr>
          <p:nvPr/>
        </p:nvPicPr>
        <p:blipFill>
          <a:blip r:embed="rId4"/>
          <a:stretch>
            <a:fillRect/>
          </a:stretch>
        </p:blipFill>
        <p:spPr>
          <a:xfrm>
            <a:off x="10914682" y="1574943"/>
            <a:ext cx="8223719" cy="7170264"/>
          </a:xfrm>
          <a:prstGeom prst="rect">
            <a:avLst/>
          </a:prstGeom>
        </p:spPr>
      </p:pic>
      <p:sp>
        <p:nvSpPr>
          <p:cNvPr id="19" name="Oval 18">
            <a:extLst>
              <a:ext uri="{FF2B5EF4-FFF2-40B4-BE49-F238E27FC236}">
                <a16:creationId xmlns:a16="http://schemas.microsoft.com/office/drawing/2014/main" id="{E3BFA2DB-1A5B-49EE-9BA2-39AD83876329}"/>
              </a:ext>
            </a:extLst>
          </p:cNvPr>
          <p:cNvSpPr/>
          <p:nvPr/>
        </p:nvSpPr>
        <p:spPr>
          <a:xfrm>
            <a:off x="14516656" y="2455896"/>
            <a:ext cx="4141560" cy="4069032"/>
          </a:xfrm>
          <a:prstGeom prst="ellipse">
            <a:avLst/>
          </a:prstGeom>
          <a:noFill/>
          <a:ln w="171450">
            <a:solidFill>
              <a:srgbClr val="FBF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latin typeface="Georgia" panose="02040502050405020303" pitchFamily="18" charset="0"/>
            </a:endParaRPr>
          </a:p>
        </p:txBody>
      </p:sp>
      <p:sp>
        <p:nvSpPr>
          <p:cNvPr id="49" name="TextBox 48">
            <a:extLst>
              <a:ext uri="{FF2B5EF4-FFF2-40B4-BE49-F238E27FC236}">
                <a16:creationId xmlns:a16="http://schemas.microsoft.com/office/drawing/2014/main" id="{FC244AB0-3340-4277-8E1D-40AE7E05F3F7}"/>
              </a:ext>
            </a:extLst>
          </p:cNvPr>
          <p:cNvSpPr txBox="1"/>
          <p:nvPr/>
        </p:nvSpPr>
        <p:spPr>
          <a:xfrm>
            <a:off x="514954" y="10243139"/>
            <a:ext cx="9754026" cy="4792629"/>
          </a:xfrm>
          <a:prstGeom prst="roundRect">
            <a:avLst/>
          </a:prstGeom>
          <a:solidFill>
            <a:schemeClr val="bg1">
              <a:lumMod val="95000"/>
            </a:schemeClr>
          </a:solidFill>
        </p:spPr>
        <p:txBody>
          <a:bodyPr wrap="square" rtlCol="0">
            <a:spAutoFit/>
          </a:bodyPr>
          <a:lstStyle/>
          <a:p>
            <a:pPr marL="3625003" indent="-537501">
              <a:buFont typeface="Wingdings" panose="05000000000000000000" pitchFamily="2" charset="2"/>
              <a:buChar char="ü"/>
            </a:pPr>
            <a:r>
              <a:rPr lang="en-US" sz="3937" dirty="0">
                <a:latin typeface="Georgia" panose="02040502050405020303" pitchFamily="18" charset="0"/>
                <a:cs typeface="Segoe UI" panose="020B0502040204020203" pitchFamily="34" charset="0"/>
              </a:rPr>
              <a:t>PubMed, </a:t>
            </a:r>
            <a:r>
              <a:rPr lang="en-US" sz="3937" dirty="0" err="1">
                <a:latin typeface="Georgia" panose="02040502050405020303" pitchFamily="18" charset="0"/>
                <a:cs typeface="Segoe UI" panose="020B0502040204020203" pitchFamily="34" charset="0"/>
              </a:rPr>
              <a:t>PsychInfo</a:t>
            </a:r>
            <a:r>
              <a:rPr lang="en-US" sz="3937" dirty="0">
                <a:latin typeface="Georgia" panose="02040502050405020303" pitchFamily="18" charset="0"/>
                <a:cs typeface="Segoe UI" panose="020B0502040204020203" pitchFamily="34" charset="0"/>
              </a:rPr>
              <a:t>, Scopus</a:t>
            </a:r>
          </a:p>
          <a:p>
            <a:pPr marL="3625003" indent="-537501">
              <a:buFont typeface="Wingdings" panose="05000000000000000000" pitchFamily="2" charset="2"/>
              <a:buChar char="ü"/>
            </a:pPr>
            <a:r>
              <a:rPr lang="en-US" sz="3937" dirty="0">
                <a:latin typeface="Georgia" panose="02040502050405020303" pitchFamily="18" charset="0"/>
                <a:cs typeface="Segoe UI" panose="020B0502040204020203" pitchFamily="34" charset="0"/>
              </a:rPr>
              <a:t>Flanker &amp; Go </a:t>
            </a:r>
            <a:r>
              <a:rPr lang="en-US" sz="3937" dirty="0" err="1">
                <a:latin typeface="Georgia" panose="02040502050405020303" pitchFamily="18" charset="0"/>
                <a:cs typeface="Segoe UI" panose="020B0502040204020203" pitchFamily="34" charset="0"/>
              </a:rPr>
              <a:t>NoGo</a:t>
            </a:r>
            <a:r>
              <a:rPr lang="en-US" sz="3937" dirty="0">
                <a:latin typeface="Georgia" panose="02040502050405020303" pitchFamily="18" charset="0"/>
                <a:cs typeface="Segoe UI" panose="020B0502040204020203" pitchFamily="34" charset="0"/>
              </a:rPr>
              <a:t> task</a:t>
            </a:r>
          </a:p>
          <a:p>
            <a:pPr marL="3625003" indent="-537501">
              <a:buFont typeface="Wingdings" panose="05000000000000000000" pitchFamily="2" charset="2"/>
              <a:buChar char="ü"/>
            </a:pPr>
            <a:r>
              <a:rPr lang="en-US" sz="3937" dirty="0">
                <a:latin typeface="Georgia" panose="02040502050405020303" pitchFamily="18" charset="0"/>
                <a:cs typeface="Segoe UI" panose="020B0502040204020203" pitchFamily="34" charset="0"/>
              </a:rPr>
              <a:t>Addiction &amp; healthy control sample</a:t>
            </a:r>
          </a:p>
          <a:p>
            <a:pPr marL="3625003" indent="-537501">
              <a:buFont typeface="Wingdings" panose="05000000000000000000" pitchFamily="2" charset="2"/>
              <a:buChar char="ü"/>
            </a:pPr>
            <a:r>
              <a:rPr lang="en-US" sz="3937" dirty="0">
                <a:latin typeface="Georgia" panose="02040502050405020303" pitchFamily="18" charset="0"/>
                <a:cs typeface="Segoe UI" panose="020B0502040204020203" pitchFamily="34" charset="0"/>
              </a:rPr>
              <a:t>EEG electrode </a:t>
            </a:r>
            <a:r>
              <a:rPr lang="en-US" sz="3937" dirty="0" err="1">
                <a:latin typeface="Georgia" panose="02040502050405020303" pitchFamily="18" charset="0"/>
                <a:cs typeface="Segoe UI" panose="020B0502040204020203" pitchFamily="34" charset="0"/>
              </a:rPr>
              <a:t>FCz</a:t>
            </a:r>
            <a:r>
              <a:rPr lang="en-US" sz="3937" dirty="0">
                <a:latin typeface="Georgia" panose="02040502050405020303" pitchFamily="18" charset="0"/>
                <a:cs typeface="Segoe UI" panose="020B0502040204020203" pitchFamily="34" charset="0"/>
              </a:rPr>
              <a:t> for ERN, </a:t>
            </a:r>
            <a:r>
              <a:rPr lang="en-US" sz="3937" dirty="0" err="1">
                <a:latin typeface="Georgia" panose="02040502050405020303" pitchFamily="18" charset="0"/>
                <a:cs typeface="Segoe UI" panose="020B0502040204020203" pitchFamily="34" charset="0"/>
              </a:rPr>
              <a:t>Cz</a:t>
            </a:r>
            <a:r>
              <a:rPr lang="en-US" sz="3937" dirty="0">
                <a:latin typeface="Georgia" panose="02040502050405020303" pitchFamily="18" charset="0"/>
                <a:cs typeface="Segoe UI" panose="020B0502040204020203" pitchFamily="34" charset="0"/>
              </a:rPr>
              <a:t> for Pe</a:t>
            </a:r>
          </a:p>
        </p:txBody>
      </p:sp>
      <p:pic>
        <p:nvPicPr>
          <p:cNvPr id="39" name="Picture 38">
            <a:extLst>
              <a:ext uri="{FF2B5EF4-FFF2-40B4-BE49-F238E27FC236}">
                <a16:creationId xmlns:a16="http://schemas.microsoft.com/office/drawing/2014/main" id="{95DAA0D7-28B3-4CD8-AD55-0E8267DE9B8C}"/>
              </a:ext>
            </a:extLst>
          </p:cNvPr>
          <p:cNvPicPr>
            <a:picLocks noChangeAspect="1"/>
          </p:cNvPicPr>
          <p:nvPr/>
        </p:nvPicPr>
        <p:blipFill rotWithShape="1">
          <a:blip r:embed="rId5">
            <a:extLst>
              <a:ext uri="{28A0092B-C50C-407E-A947-70E740481C1C}">
                <a14:useLocalDpi xmlns:a14="http://schemas.microsoft.com/office/drawing/2010/main" val="0"/>
              </a:ext>
            </a:extLst>
          </a:blip>
          <a:srcRect l="2305" t="8698" r="2675" b="4926"/>
          <a:stretch/>
        </p:blipFill>
        <p:spPr>
          <a:xfrm>
            <a:off x="11635312" y="11108821"/>
            <a:ext cx="17742584" cy="12544384"/>
          </a:xfrm>
          <a:prstGeom prst="rect">
            <a:avLst/>
          </a:prstGeom>
          <a:ln>
            <a:noFill/>
          </a:ln>
          <a:effectLst>
            <a:softEdge rad="112500"/>
          </a:effectLst>
        </p:spPr>
      </p:pic>
      <p:pic>
        <p:nvPicPr>
          <p:cNvPr id="43" name="Picture 42">
            <a:extLst>
              <a:ext uri="{FF2B5EF4-FFF2-40B4-BE49-F238E27FC236}">
                <a16:creationId xmlns:a16="http://schemas.microsoft.com/office/drawing/2014/main" id="{99AF52E0-003A-40BC-9449-276339D7B8A9}"/>
              </a:ext>
            </a:extLst>
          </p:cNvPr>
          <p:cNvPicPr>
            <a:picLocks noChangeAspect="1"/>
          </p:cNvPicPr>
          <p:nvPr/>
        </p:nvPicPr>
        <p:blipFill rotWithShape="1">
          <a:blip r:embed="rId6">
            <a:extLst>
              <a:ext uri="{28A0092B-C50C-407E-A947-70E740481C1C}">
                <a14:useLocalDpi xmlns:a14="http://schemas.microsoft.com/office/drawing/2010/main" val="0"/>
              </a:ext>
            </a:extLst>
          </a:blip>
          <a:srcRect l="2352" t="7708" r="2234" b="1963"/>
          <a:stretch/>
        </p:blipFill>
        <p:spPr>
          <a:xfrm>
            <a:off x="29877324" y="11108821"/>
            <a:ext cx="18266983" cy="12544384"/>
          </a:xfrm>
          <a:prstGeom prst="rect">
            <a:avLst/>
          </a:prstGeom>
          <a:ln>
            <a:noFill/>
          </a:ln>
          <a:effectLst>
            <a:softEdge rad="112500"/>
          </a:effectLst>
        </p:spPr>
      </p:pic>
      <p:sp>
        <p:nvSpPr>
          <p:cNvPr id="63" name="TextBox 62">
            <a:extLst>
              <a:ext uri="{FF2B5EF4-FFF2-40B4-BE49-F238E27FC236}">
                <a16:creationId xmlns:a16="http://schemas.microsoft.com/office/drawing/2014/main" id="{1B37D871-5944-4B12-8411-FE809ADB86B3}"/>
              </a:ext>
            </a:extLst>
          </p:cNvPr>
          <p:cNvSpPr txBox="1"/>
          <p:nvPr/>
        </p:nvSpPr>
        <p:spPr>
          <a:xfrm>
            <a:off x="588438" y="15509087"/>
            <a:ext cx="9740604" cy="8144118"/>
          </a:xfrm>
          <a:prstGeom prst="roundRect">
            <a:avLst/>
          </a:prstGeom>
          <a:solidFill>
            <a:schemeClr val="bg1">
              <a:lumMod val="95000"/>
            </a:schemeClr>
          </a:solidFill>
        </p:spPr>
        <p:txBody>
          <a:bodyPr wrap="square" rtlCol="0">
            <a:spAutoFit/>
          </a:bodyPr>
          <a:lstStyle/>
          <a:p>
            <a:r>
              <a:rPr lang="en-US" sz="3937" b="1" dirty="0">
                <a:latin typeface="Georgia" panose="02040502050405020303" pitchFamily="18" charset="0"/>
                <a:cs typeface="Segoe UI" panose="020B0502040204020203" pitchFamily="34" charset="0"/>
              </a:rPr>
              <a:t>Random Effects Meta-Analysis:</a:t>
            </a:r>
          </a:p>
          <a:p>
            <a:endParaRPr lang="en-US" sz="3937" dirty="0">
              <a:latin typeface="Georgia" panose="02040502050405020303" pitchFamily="18" charset="0"/>
              <a:cs typeface="Segoe UI" panose="020B0502040204020203" pitchFamily="34" charset="0"/>
            </a:endParaRPr>
          </a:p>
          <a:p>
            <a:r>
              <a:rPr lang="en-US" sz="3937" dirty="0">
                <a:latin typeface="Georgia" panose="02040502050405020303" pitchFamily="18" charset="0"/>
                <a:cs typeface="Segoe UI" panose="020B0502040204020203" pitchFamily="34" charset="0"/>
              </a:rPr>
              <a:t>ERN (K= 13 studies; 734 subjects)</a:t>
            </a:r>
          </a:p>
          <a:p>
            <a:r>
              <a:rPr lang="en-US" sz="3937" dirty="0" err="1">
                <a:latin typeface="Georgia" panose="02040502050405020303" pitchFamily="18" charset="0"/>
                <a:cs typeface="Segoe UI" panose="020B0502040204020203" pitchFamily="34" charset="0"/>
              </a:rPr>
              <a:t>Hedges’s</a:t>
            </a:r>
            <a:r>
              <a:rPr lang="en-US" sz="3937" dirty="0">
                <a:latin typeface="Georgia" panose="02040502050405020303" pitchFamily="18" charset="0"/>
                <a:cs typeface="Segoe UI" panose="020B0502040204020203" pitchFamily="34" charset="0"/>
              </a:rPr>
              <a:t> </a:t>
            </a:r>
            <a:r>
              <a:rPr lang="en-US" sz="3937" i="1" dirty="0">
                <a:latin typeface="Georgia" panose="02040502050405020303" pitchFamily="18" charset="0"/>
                <a:cs typeface="Segoe UI" panose="020B0502040204020203" pitchFamily="34" charset="0"/>
              </a:rPr>
              <a:t>g</a:t>
            </a:r>
            <a:r>
              <a:rPr lang="en-US" sz="3937" dirty="0">
                <a:latin typeface="Georgia" panose="02040502050405020303" pitchFamily="18" charset="0"/>
                <a:cs typeface="Segoe UI" panose="020B0502040204020203" pitchFamily="34" charset="0"/>
              </a:rPr>
              <a:t> = 0.49, 95% CI .22, .76</a:t>
            </a:r>
            <a:br>
              <a:rPr lang="en-US" sz="3937" dirty="0">
                <a:latin typeface="Georgia" panose="02040502050405020303" pitchFamily="18" charset="0"/>
                <a:cs typeface="Segoe UI" panose="020B0502040204020203" pitchFamily="34" charset="0"/>
              </a:rPr>
            </a:br>
            <a:endParaRPr lang="en-US" sz="3937" dirty="0">
              <a:latin typeface="Georgia" panose="02040502050405020303" pitchFamily="18" charset="0"/>
              <a:cs typeface="Segoe UI" panose="020B0502040204020203" pitchFamily="34" charset="0"/>
            </a:endParaRPr>
          </a:p>
          <a:p>
            <a:r>
              <a:rPr lang="en-US" sz="3937" dirty="0">
                <a:latin typeface="Georgia" panose="02040502050405020303" pitchFamily="18" charset="0"/>
                <a:cs typeface="Segoe UI" panose="020B0502040204020203" pitchFamily="34" charset="0"/>
              </a:rPr>
              <a:t>Pe (K=12 studies, 714 subjects)</a:t>
            </a:r>
          </a:p>
          <a:p>
            <a:r>
              <a:rPr lang="it-IT" sz="3937" dirty="0">
                <a:latin typeface="Georgia" panose="02040502050405020303" pitchFamily="18" charset="0"/>
                <a:cs typeface="Segoe UI" panose="020B0502040204020203" pitchFamily="34" charset="0"/>
              </a:rPr>
              <a:t>Hedges’s </a:t>
            </a:r>
            <a:r>
              <a:rPr lang="it-IT" sz="3937" i="1" dirty="0">
                <a:latin typeface="Georgia" panose="02040502050405020303" pitchFamily="18" charset="0"/>
                <a:cs typeface="Segoe UI" panose="020B0502040204020203" pitchFamily="34" charset="0"/>
              </a:rPr>
              <a:t>g</a:t>
            </a:r>
            <a:r>
              <a:rPr lang="it-IT" sz="3937" dirty="0">
                <a:latin typeface="Georgia" panose="02040502050405020303" pitchFamily="18" charset="0"/>
                <a:cs typeface="Segoe UI" panose="020B0502040204020203" pitchFamily="34" charset="0"/>
              </a:rPr>
              <a:t> = -0.06, 95% CI -.27, .16</a:t>
            </a:r>
            <a:endParaRPr lang="en-US" sz="3937" dirty="0">
              <a:latin typeface="Georgia" panose="02040502050405020303" pitchFamily="18" charset="0"/>
              <a:cs typeface="Segoe UI" panose="020B0502040204020203" pitchFamily="34" charset="0"/>
            </a:endParaRPr>
          </a:p>
          <a:p>
            <a:endParaRPr lang="en-US" sz="3937" dirty="0">
              <a:latin typeface="Georgia" panose="02040502050405020303" pitchFamily="18" charset="0"/>
              <a:cs typeface="Segoe UI" panose="020B0502040204020203" pitchFamily="34" charset="0"/>
            </a:endParaRPr>
          </a:p>
          <a:p>
            <a:endParaRPr lang="en-US" sz="3937" dirty="0">
              <a:latin typeface="Georgia" panose="02040502050405020303" pitchFamily="18" charset="0"/>
              <a:cs typeface="Segoe UI" panose="020B0502040204020203" pitchFamily="34" charset="0"/>
            </a:endParaRPr>
          </a:p>
          <a:p>
            <a:r>
              <a:rPr lang="en-US" sz="3937" dirty="0">
                <a:latin typeface="Georgia" panose="02040502050405020303" pitchFamily="18" charset="0"/>
                <a:cs typeface="Segoe UI" panose="020B0502040204020203" pitchFamily="34" charset="0"/>
              </a:rPr>
              <a:t>No significant moderators</a:t>
            </a:r>
          </a:p>
          <a:p>
            <a:endParaRPr lang="en-US" sz="3937" dirty="0">
              <a:latin typeface="Georgia" panose="02040502050405020303" pitchFamily="18" charset="0"/>
              <a:cs typeface="Segoe UI" panose="020B0502040204020203" pitchFamily="34" charset="0"/>
            </a:endParaRPr>
          </a:p>
          <a:p>
            <a:r>
              <a:rPr lang="en-US" sz="3937" dirty="0">
                <a:latin typeface="Georgia" panose="02040502050405020303" pitchFamily="18" charset="0"/>
                <a:cs typeface="Segoe UI" panose="020B0502040204020203" pitchFamily="34" charset="0"/>
              </a:rPr>
              <a:t>No publication Bias</a:t>
            </a:r>
          </a:p>
        </p:txBody>
      </p:sp>
      <p:pic>
        <p:nvPicPr>
          <p:cNvPr id="68" name="Picture 67">
            <a:extLst>
              <a:ext uri="{FF2B5EF4-FFF2-40B4-BE49-F238E27FC236}">
                <a16:creationId xmlns:a16="http://schemas.microsoft.com/office/drawing/2014/main" id="{EEC473AE-F2E5-453E-A565-6470092CD579}"/>
              </a:ext>
            </a:extLst>
          </p:cNvPr>
          <p:cNvPicPr>
            <a:picLocks noChangeAspect="1"/>
          </p:cNvPicPr>
          <p:nvPr/>
        </p:nvPicPr>
        <p:blipFill>
          <a:blip r:embed="rId7"/>
          <a:stretch>
            <a:fillRect/>
          </a:stretch>
        </p:blipFill>
        <p:spPr>
          <a:xfrm>
            <a:off x="6953693" y="6159733"/>
            <a:ext cx="3399436" cy="2956749"/>
          </a:xfrm>
          <a:prstGeom prst="rect">
            <a:avLst/>
          </a:prstGeom>
        </p:spPr>
      </p:pic>
      <p:pic>
        <p:nvPicPr>
          <p:cNvPr id="4101" name="Picture 4100">
            <a:extLst>
              <a:ext uri="{FF2B5EF4-FFF2-40B4-BE49-F238E27FC236}">
                <a16:creationId xmlns:a16="http://schemas.microsoft.com/office/drawing/2014/main" id="{6CB372D9-7CAB-4539-87F0-BDBAD8C7E04D}"/>
              </a:ext>
            </a:extLst>
          </p:cNvPr>
          <p:cNvPicPr>
            <a:picLocks noChangeAspect="1"/>
          </p:cNvPicPr>
          <p:nvPr/>
        </p:nvPicPr>
        <p:blipFill rotWithShape="1">
          <a:blip r:embed="rId8">
            <a:extLst>
              <a:ext uri="{28A0092B-C50C-407E-A947-70E740481C1C}">
                <a14:useLocalDpi xmlns:a14="http://schemas.microsoft.com/office/drawing/2010/main" val="0"/>
              </a:ext>
            </a:extLst>
          </a:blip>
          <a:srcRect b="10647"/>
          <a:stretch/>
        </p:blipFill>
        <p:spPr>
          <a:xfrm>
            <a:off x="341235" y="10663639"/>
            <a:ext cx="4152447" cy="3710346"/>
          </a:xfrm>
          <a:prstGeom prst="rect">
            <a:avLst/>
          </a:prstGeom>
        </p:spPr>
      </p:pic>
      <p:pic>
        <p:nvPicPr>
          <p:cNvPr id="4103" name="Picture 4102">
            <a:extLst>
              <a:ext uri="{FF2B5EF4-FFF2-40B4-BE49-F238E27FC236}">
                <a16:creationId xmlns:a16="http://schemas.microsoft.com/office/drawing/2014/main" id="{C9683A81-0F31-4A60-AD9E-0BB25ADDD8C3}"/>
              </a:ext>
            </a:extLst>
          </p:cNvPr>
          <p:cNvPicPr>
            <a:picLocks noChangeAspect="1"/>
          </p:cNvPicPr>
          <p:nvPr/>
        </p:nvPicPr>
        <p:blipFill rotWithShape="1">
          <a:blip r:embed="rId9">
            <a:extLst>
              <a:ext uri="{28A0092B-C50C-407E-A947-70E740481C1C}">
                <a14:useLocalDpi xmlns:a14="http://schemas.microsoft.com/office/drawing/2010/main" val="0"/>
              </a:ext>
            </a:extLst>
          </a:blip>
          <a:srcRect b="13244"/>
          <a:stretch/>
        </p:blipFill>
        <p:spPr>
          <a:xfrm>
            <a:off x="6788383" y="20467755"/>
            <a:ext cx="3480597" cy="3019597"/>
          </a:xfrm>
          <a:prstGeom prst="rect">
            <a:avLst/>
          </a:prstGeom>
        </p:spPr>
      </p:pic>
      <p:sp>
        <p:nvSpPr>
          <p:cNvPr id="24" name="TextBox 23">
            <a:extLst>
              <a:ext uri="{FF2B5EF4-FFF2-40B4-BE49-F238E27FC236}">
                <a16:creationId xmlns:a16="http://schemas.microsoft.com/office/drawing/2014/main" id="{E059BC32-6FA7-44A0-8A2B-1B3D80B3204E}"/>
              </a:ext>
            </a:extLst>
          </p:cNvPr>
          <p:cNvSpPr txBox="1"/>
          <p:nvPr/>
        </p:nvSpPr>
        <p:spPr>
          <a:xfrm>
            <a:off x="6521761" y="28617520"/>
            <a:ext cx="3729199" cy="3653122"/>
          </a:xfrm>
          <a:prstGeom prst="roundRect">
            <a:avLst/>
          </a:prstGeom>
          <a:solidFill>
            <a:schemeClr val="bg1">
              <a:lumMod val="95000"/>
            </a:schemeClr>
          </a:solidFill>
          <a:ln>
            <a:noFill/>
          </a:ln>
        </p:spPr>
        <p:txBody>
          <a:bodyPr wrap="square" rtlCol="0">
            <a:spAutoFit/>
          </a:bodyPr>
          <a:lstStyle/>
          <a:p>
            <a:r>
              <a:rPr lang="en-US" sz="3544" dirty="0">
                <a:latin typeface="Georgia" panose="02040502050405020303" pitchFamily="18" charset="0"/>
                <a:cs typeface="Segoe UI" panose="020B0502040204020203" pitchFamily="34" charset="0"/>
              </a:rPr>
              <a:t>ERN =Error- Related Negativity</a:t>
            </a:r>
          </a:p>
          <a:p>
            <a:r>
              <a:rPr lang="en-US" sz="3544" dirty="0">
                <a:latin typeface="Georgia" panose="02040502050405020303" pitchFamily="18" charset="0"/>
                <a:cs typeface="Segoe UI" panose="020B0502040204020203" pitchFamily="34" charset="0"/>
              </a:rPr>
              <a:t>Pe = Error Positivity</a:t>
            </a:r>
          </a:p>
          <a:p>
            <a:r>
              <a:rPr lang="en-US" sz="1574" dirty="0">
                <a:latin typeface="Georgia" panose="02040502050405020303" pitchFamily="18" charset="0"/>
                <a:cs typeface="Segoe UI" panose="020B0502040204020203" pitchFamily="34" charset="0"/>
              </a:rPr>
              <a:t>taken with permission from </a:t>
            </a:r>
          </a:p>
          <a:p>
            <a:r>
              <a:rPr lang="en-US" sz="1574" dirty="0">
                <a:latin typeface="Georgia" panose="02040502050405020303" pitchFamily="18" charset="0"/>
                <a:cs typeface="Segoe UI" panose="020B0502040204020203" pitchFamily="34" charset="0"/>
              </a:rPr>
              <a:t>Franken et al., 2010</a:t>
            </a:r>
          </a:p>
        </p:txBody>
      </p:sp>
      <p:sp>
        <p:nvSpPr>
          <p:cNvPr id="4105" name="Lightning Bolt 4104">
            <a:extLst>
              <a:ext uri="{FF2B5EF4-FFF2-40B4-BE49-F238E27FC236}">
                <a16:creationId xmlns:a16="http://schemas.microsoft.com/office/drawing/2014/main" id="{7A33FFE7-3DE3-471E-8F86-0A5FB09AB589}"/>
              </a:ext>
            </a:extLst>
          </p:cNvPr>
          <p:cNvSpPr/>
          <p:nvPr/>
        </p:nvSpPr>
        <p:spPr>
          <a:xfrm>
            <a:off x="1285830" y="25893238"/>
            <a:ext cx="1273363" cy="1854994"/>
          </a:xfrm>
          <a:prstGeom prst="lightningBolt">
            <a:avLst/>
          </a:prstGeom>
          <a:solidFill>
            <a:srgbClr val="FF9E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765"/>
          </a:p>
        </p:txBody>
      </p:sp>
      <p:pic>
        <p:nvPicPr>
          <p:cNvPr id="6" name="Picture 5">
            <a:extLst>
              <a:ext uri="{FF2B5EF4-FFF2-40B4-BE49-F238E27FC236}">
                <a16:creationId xmlns:a16="http://schemas.microsoft.com/office/drawing/2014/main" id="{F783D2BB-31B0-7A09-52FF-27CE774C813D}"/>
              </a:ext>
            </a:extLst>
          </p:cNvPr>
          <p:cNvPicPr>
            <a:picLocks noChangeAspect="1"/>
          </p:cNvPicPr>
          <p:nvPr/>
        </p:nvPicPr>
        <p:blipFill rotWithShape="1">
          <a:blip r:embed="rId10">
            <a:extLst>
              <a:ext uri="{28A0092B-C50C-407E-A947-70E740481C1C}">
                <a14:useLocalDpi xmlns:a14="http://schemas.microsoft.com/office/drawing/2010/main" val="0"/>
              </a:ext>
            </a:extLst>
          </a:blip>
          <a:srcRect l="5722" t="4786" r="10011" b="7191"/>
          <a:stretch/>
        </p:blipFill>
        <p:spPr>
          <a:xfrm>
            <a:off x="1037115" y="434166"/>
            <a:ext cx="3166892" cy="4579692"/>
          </a:xfrm>
          <a:prstGeom prst="rect">
            <a:avLst/>
          </a:prstGeom>
        </p:spPr>
      </p:pic>
      <p:sp>
        <p:nvSpPr>
          <p:cNvPr id="25" name="TextBox 24">
            <a:extLst>
              <a:ext uri="{FF2B5EF4-FFF2-40B4-BE49-F238E27FC236}">
                <a16:creationId xmlns:a16="http://schemas.microsoft.com/office/drawing/2014/main" id="{D181645E-2E65-1692-706F-C72854A4AA14}"/>
              </a:ext>
            </a:extLst>
          </p:cNvPr>
          <p:cNvSpPr txBox="1"/>
          <p:nvPr/>
        </p:nvSpPr>
        <p:spPr>
          <a:xfrm>
            <a:off x="11635312" y="24700794"/>
            <a:ext cx="23808081" cy="7253049"/>
          </a:xfrm>
          <a:prstGeom prst="roundRect">
            <a:avLst/>
          </a:prstGeom>
          <a:solidFill>
            <a:srgbClr val="FF9E00"/>
          </a:solidFill>
          <a:ln>
            <a:noFill/>
          </a:ln>
        </p:spPr>
        <p:txBody>
          <a:bodyPr wrap="square" rtlCol="0">
            <a:spAutoFit/>
          </a:bodyPr>
          <a:lstStyle/>
          <a:p>
            <a:pPr marL="4394200"/>
            <a:r>
              <a:rPr lang="en-US" sz="6000" b="1" dirty="0">
                <a:latin typeface="Georgia" panose="02040502050405020303" pitchFamily="18" charset="0"/>
                <a:cs typeface="Segoe UI" panose="020B0502040204020203" pitchFamily="34" charset="0"/>
              </a:rPr>
              <a:t>Conclusion:</a:t>
            </a:r>
          </a:p>
          <a:p>
            <a:pPr marL="4318000">
              <a:tabLst>
                <a:tab pos="0" algn="l"/>
              </a:tabLst>
            </a:pPr>
            <a:r>
              <a:rPr lang="en-US" sz="6000" dirty="0">
                <a:latin typeface="Georgia" panose="02040502050405020303" pitchFamily="18" charset="0"/>
                <a:cs typeface="Segoe UI" panose="020B0502040204020203" pitchFamily="34" charset="0"/>
              </a:rPr>
              <a:t>The ability of the brain to respond to errors is diminished. Reduced error monitoring implies abnormal activation by the dorsal-anterior cingulate cortex and problems adjusting performance monitoring and behavior in individuals with addiction disorders or problems.</a:t>
            </a:r>
            <a:endParaRPr lang="en-US" sz="6000" dirty="0">
              <a:latin typeface="Georgia" panose="02040502050405020303" pitchFamily="18" charset="0"/>
            </a:endParaRPr>
          </a:p>
        </p:txBody>
      </p:sp>
      <p:pic>
        <p:nvPicPr>
          <p:cNvPr id="12" name="Picture 11">
            <a:extLst>
              <a:ext uri="{FF2B5EF4-FFF2-40B4-BE49-F238E27FC236}">
                <a16:creationId xmlns:a16="http://schemas.microsoft.com/office/drawing/2014/main" id="{EBC8380C-B22B-F775-378C-CA3612459A67}"/>
              </a:ext>
            </a:extLst>
          </p:cNvPr>
          <p:cNvPicPr>
            <a:picLocks noChangeAspect="1"/>
          </p:cNvPicPr>
          <p:nvPr/>
        </p:nvPicPr>
        <p:blipFill>
          <a:blip r:embed="rId11"/>
          <a:stretch>
            <a:fillRect/>
          </a:stretch>
        </p:blipFill>
        <p:spPr>
          <a:xfrm>
            <a:off x="36085536" y="26938322"/>
            <a:ext cx="5018132" cy="5018132"/>
          </a:xfrm>
          <a:prstGeom prst="rect">
            <a:avLst/>
          </a:prstGeom>
        </p:spPr>
      </p:pic>
      <p:pic>
        <p:nvPicPr>
          <p:cNvPr id="7" name="Picture 6">
            <a:extLst>
              <a:ext uri="{FF2B5EF4-FFF2-40B4-BE49-F238E27FC236}">
                <a16:creationId xmlns:a16="http://schemas.microsoft.com/office/drawing/2014/main" id="{A96376CF-2FB0-3C29-3264-8501556D1294}"/>
              </a:ext>
            </a:extLst>
          </p:cNvPr>
          <p:cNvPicPr>
            <a:picLocks noChangeAspect="1"/>
          </p:cNvPicPr>
          <p:nvPr/>
        </p:nvPicPr>
        <p:blipFill>
          <a:blip r:embed="rId12"/>
          <a:stretch>
            <a:fillRect/>
          </a:stretch>
        </p:blipFill>
        <p:spPr>
          <a:xfrm>
            <a:off x="43291921" y="27381156"/>
            <a:ext cx="4382337" cy="4060313"/>
          </a:xfrm>
          <a:prstGeom prst="rect">
            <a:avLst/>
          </a:prstGeom>
        </p:spPr>
      </p:pic>
      <p:sp>
        <p:nvSpPr>
          <p:cNvPr id="4" name="Rectangle: Rounded Corners 3">
            <a:extLst>
              <a:ext uri="{FF2B5EF4-FFF2-40B4-BE49-F238E27FC236}">
                <a16:creationId xmlns:a16="http://schemas.microsoft.com/office/drawing/2014/main" id="{9603FAAC-84B6-2FC7-CBEF-97B4582EA9A5}"/>
              </a:ext>
            </a:extLst>
          </p:cNvPr>
          <p:cNvSpPr/>
          <p:nvPr/>
        </p:nvSpPr>
        <p:spPr>
          <a:xfrm>
            <a:off x="13802341" y="9381176"/>
            <a:ext cx="13924694" cy="1416380"/>
          </a:xfrm>
          <a:prstGeom prst="round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96" b="1" dirty="0">
                <a:solidFill>
                  <a:schemeClr val="tx1"/>
                </a:solidFill>
                <a:latin typeface="Georgia" panose="02040502050405020303" pitchFamily="18" charset="0"/>
              </a:rPr>
              <a:t>Error-related Negativity (ERN)</a:t>
            </a:r>
          </a:p>
        </p:txBody>
      </p:sp>
      <p:sp>
        <p:nvSpPr>
          <p:cNvPr id="27" name="Rectangle: Rounded Corners 26">
            <a:extLst>
              <a:ext uri="{FF2B5EF4-FFF2-40B4-BE49-F238E27FC236}">
                <a16:creationId xmlns:a16="http://schemas.microsoft.com/office/drawing/2014/main" id="{CC6BB9FC-451A-6157-D1C1-A05754865D35}"/>
              </a:ext>
            </a:extLst>
          </p:cNvPr>
          <p:cNvSpPr/>
          <p:nvPr/>
        </p:nvSpPr>
        <p:spPr>
          <a:xfrm>
            <a:off x="33825999" y="9171126"/>
            <a:ext cx="11657090" cy="1416380"/>
          </a:xfrm>
          <a:prstGeom prst="round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96" b="1" dirty="0">
                <a:solidFill>
                  <a:schemeClr val="tx1"/>
                </a:solidFill>
                <a:latin typeface="Georgia" panose="02040502050405020303" pitchFamily="18" charset="0"/>
              </a:rPr>
              <a:t>Error Positivity (Pe)</a:t>
            </a:r>
          </a:p>
        </p:txBody>
      </p:sp>
      <p:pic>
        <p:nvPicPr>
          <p:cNvPr id="10" name="Picture 9">
            <a:extLst>
              <a:ext uri="{FF2B5EF4-FFF2-40B4-BE49-F238E27FC236}">
                <a16:creationId xmlns:a16="http://schemas.microsoft.com/office/drawing/2014/main" id="{D9EA2074-65B0-8B33-B438-8DBDEF4D3FEB}"/>
              </a:ext>
            </a:extLst>
          </p:cNvPr>
          <p:cNvPicPr>
            <a:picLocks noChangeAspect="1"/>
          </p:cNvPicPr>
          <p:nvPr/>
        </p:nvPicPr>
        <p:blipFill>
          <a:blip r:embed="rId13"/>
          <a:stretch>
            <a:fillRect/>
          </a:stretch>
        </p:blipFill>
        <p:spPr>
          <a:xfrm>
            <a:off x="11506478" y="25893238"/>
            <a:ext cx="5022325" cy="4326280"/>
          </a:xfrm>
          <a:prstGeom prst="rect">
            <a:avLst/>
          </a:prstGeom>
        </p:spPr>
      </p:pic>
    </p:spTree>
    <p:extLst>
      <p:ext uri="{BB962C8B-B14F-4D97-AF65-F5344CB8AC3E}">
        <p14:creationId xmlns:p14="http://schemas.microsoft.com/office/powerpoint/2010/main" val="15990021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10523</TotalTime>
  <Words>539</Words>
  <Application>Microsoft Office PowerPoint</Application>
  <PresentationFormat>Custom</PresentationFormat>
  <Paragraphs>39</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Calibri</vt:lpstr>
      <vt:lpstr>Calibri Light</vt:lpstr>
      <vt:lpstr>Georgia</vt:lpstr>
      <vt:lpstr>Wingdings</vt:lpstr>
      <vt:lpstr>Arial</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1. Correct fonts won’t load until you open this in PowerPoint (e.g., if you’re previewing this in your browser it’ll look uglier than it actually is).  2. Generate QR codes here: https://www.qrcode-monkey.com/</dc:title>
  <dc:creator>Morrison, Mike</dc:creator>
  <cp:lastModifiedBy>Miranda Christine Lutz</cp:lastModifiedBy>
  <cp:revision>143</cp:revision>
  <dcterms:created xsi:type="dcterms:W3CDTF">2019-07-02T13:39:34Z</dcterms:created>
  <dcterms:modified xsi:type="dcterms:W3CDTF">2022-08-09T10:19:46Z</dcterms:modified>
</cp:coreProperties>
</file>